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0" r:id="rId1"/>
    <p:sldMasterId id="2147484034" r:id="rId2"/>
    <p:sldMasterId id="2147484051" r:id="rId3"/>
    <p:sldMasterId id="2147484068" r:id="rId4"/>
  </p:sldMasterIdLst>
  <p:notesMasterIdLst>
    <p:notesMasterId r:id="rId34"/>
  </p:notesMasterIdLst>
  <p:sldIdLst>
    <p:sldId id="292" r:id="rId5"/>
    <p:sldId id="294" r:id="rId6"/>
    <p:sldId id="307" r:id="rId7"/>
    <p:sldId id="306" r:id="rId8"/>
    <p:sldId id="293" r:id="rId9"/>
    <p:sldId id="297" r:id="rId10"/>
    <p:sldId id="298" r:id="rId11"/>
    <p:sldId id="301" r:id="rId12"/>
    <p:sldId id="367" r:id="rId13"/>
    <p:sldId id="268" r:id="rId14"/>
    <p:sldId id="290" r:id="rId15"/>
    <p:sldId id="308" r:id="rId16"/>
    <p:sldId id="271" r:id="rId17"/>
    <p:sldId id="303" r:id="rId18"/>
    <p:sldId id="304" r:id="rId19"/>
    <p:sldId id="299" r:id="rId20"/>
    <p:sldId id="273" r:id="rId21"/>
    <p:sldId id="283" r:id="rId22"/>
    <p:sldId id="284" r:id="rId23"/>
    <p:sldId id="286" r:id="rId24"/>
    <p:sldId id="264" r:id="rId25"/>
    <p:sldId id="281" r:id="rId26"/>
    <p:sldId id="366" r:id="rId27"/>
    <p:sldId id="265" r:id="rId28"/>
    <p:sldId id="359" r:id="rId29"/>
    <p:sldId id="368" r:id="rId30"/>
    <p:sldId id="288" r:id="rId31"/>
    <p:sldId id="305" r:id="rId32"/>
    <p:sldId id="371" r:id="rId3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mbria" panose="020405030504060302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D79"/>
    <a:srgbClr val="AC0000"/>
    <a:srgbClr val="77EBD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EDEA458-A5DA-41FF-B3BD-E8A6ACC6355F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6248F0F-A141-492F-BAEA-037F4C84D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ECDD9C-5EF0-4B2E-872E-1AEE5F4EEE8F}" type="slidenum">
              <a:rPr lang="ru-RU" altLang="ru-RU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72D94AB-945D-4DFB-A7D9-C89AE99038CA}" type="slidenum">
              <a:rPr lang="ru-RU" altLang="ru-RU" sz="1200"/>
              <a:pPr algn="r"/>
              <a:t>23</a:t>
            </a:fld>
            <a:endParaRPr lang="ru-RU" altLang="ru-RU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38C7D-B62A-401B-837B-9D987E884C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733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324CCB-62EE-4DEF-AC04-E2E1EB200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4571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B3BAB-A197-458E-BED2-F42F4208CB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0285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23F2E-BC36-40C6-9D6D-7E2873AD0226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60124594"/>
      </p:ext>
    </p:extLst>
  </p:cSld>
  <p:clrMapOvr>
    <a:masterClrMapping/>
  </p:clrMapOvr>
  <p:transition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33843B-635F-4AC2-9F87-6A42AD47DDF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76074075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5E6EB9-386D-4592-8199-301E86323F05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0666501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CFD04-2322-4932-913F-066CBC89353D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23376105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228D-6025-4B22-98C9-22F1D6702F55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83554172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EEB9D1-469A-465B-81D1-5B8DD60E67F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87407804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6494F3-1D45-4A7A-B586-494C0467130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26930573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AD1F13-48E3-4551-B475-F730A1222287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21690407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DCAED-5B1D-44EE-BB49-EFF99A3B6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4087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9F7871-2CA6-4543-8CD7-E64ADFDBFA5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10888906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E92A9-2201-4F5B-BD38-5B21C297A4A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575573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E92A9-2201-4F5B-BD38-5B21C297A4A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30063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E92A9-2201-4F5B-BD38-5B21C297A4A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957050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E92A9-2201-4F5B-BD38-5B21C297A4A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83012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E92A9-2201-4F5B-BD38-5B21C297A4AC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41521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F318E-E462-4686-B0A6-577249E45B1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24426658"/>
      </p:ext>
    </p:extLst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05C3-FCAA-41C7-9705-5D6125003FFE}" type="slidenum">
              <a:rPr lang="ru-RU" altLang="en-US" smtClean="0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53968555"/>
      </p:ext>
    </p:extLst>
  </p:cSld>
  <p:clrMapOvr>
    <a:masterClrMapping/>
  </p:clrMapOvr>
  <p:transition>
    <p:blinds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5C49F9-2C27-4DAA-8B21-CEAB4B4E27A9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75C458-3DDD-49CD-8CFB-8F8751170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684470"/>
      </p:ext>
    </p:extLst>
  </p:cSld>
  <p:clrMapOvr>
    <a:masterClrMapping/>
  </p:clrMapOvr>
  <p:transition>
    <p:checker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78855B-089E-4A1E-A9E2-AB50B709F8D3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808CD9-607A-4DE1-B6D7-D3A97E9BF0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85944"/>
      </p:ext>
    </p:extLst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65BA0-141B-4956-93D2-FE94380CEC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24122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2DE240-9385-4D05-894F-B6DC7F49C452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189862-1C08-4E50-9850-84FD334B66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513556"/>
      </p:ext>
    </p:extLst>
  </p:cSld>
  <p:clrMapOvr>
    <a:masterClrMapping/>
  </p:clrMapOvr>
  <p:transition>
    <p:checker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88C9F4-7D0D-45DB-BC9E-11108DBEC04B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657BD1-C631-4BE1-BA98-932EED69F4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941020"/>
      </p:ext>
    </p:extLst>
  </p:cSld>
  <p:clrMapOvr>
    <a:masterClrMapping/>
  </p:clrMapOvr>
  <p:transition>
    <p:checker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B4358A2-E3CC-4C69-8043-430A225D807D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85F82-4FD3-4DC9-A4D2-A1844B59D1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060191"/>
      </p:ext>
    </p:extLst>
  </p:cSld>
  <p:clrMapOvr>
    <a:masterClrMapping/>
  </p:clrMapOvr>
  <p:transition>
    <p:checker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EBC05D-39E0-4483-84BD-EA140A096B49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259963-1BA8-4619-8478-6D9305AEC5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16236"/>
      </p:ext>
    </p:extLst>
  </p:cSld>
  <p:clrMapOvr>
    <a:masterClrMapping/>
  </p:clrMapOvr>
  <p:transition>
    <p:checker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D00FBE-31F9-4240-AB67-BD342D29459B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E3E8E0-1BC4-47EC-9DE1-C84164F54D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99516"/>
      </p:ext>
    </p:extLst>
  </p:cSld>
  <p:clrMapOvr>
    <a:masterClrMapping/>
  </p:clrMapOvr>
  <p:transition>
    <p:checker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EBEB43-2120-48AA-8725-7B05CB69B0B3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D57862-584D-4072-8849-44013A4405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671172"/>
      </p:ext>
    </p:extLst>
  </p:cSld>
  <p:clrMapOvr>
    <a:masterClrMapping/>
  </p:clrMapOvr>
  <p:transition>
    <p:checker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889798-A17C-425E-AFBF-A53BA6B24BAE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C036A9-0795-4158-8FBC-2E8C36F12B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984438"/>
      </p:ext>
    </p:extLst>
  </p:cSld>
  <p:clrMapOvr>
    <a:masterClrMapping/>
  </p:clrMapOvr>
  <p:transition>
    <p:checker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2836F9-7707-4D5C-9D12-8B362771305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43E5F-DA6B-489E-B3A1-3F5B20F51D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6874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2836F9-7707-4D5C-9D12-8B362771305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43E5F-DA6B-489E-B3A1-3F5B20F51D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50946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2836F9-7707-4D5C-9D12-8B362771305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43E5F-DA6B-489E-B3A1-3F5B20F51D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72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9C8D4-7884-4D51-9D43-0EC9100455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93680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2836F9-7707-4D5C-9D12-8B362771305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43E5F-DA6B-489E-B3A1-3F5B20F51D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81956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2836F9-7707-4D5C-9D12-8B362771305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643E5F-DA6B-489E-B3A1-3F5B20F51DD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686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DAF897-9031-417A-B5EC-BF55FD6C9755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3CBA2-A815-48C6-96A3-03E53BEB75C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459175"/>
      </p:ext>
    </p:extLst>
  </p:cSld>
  <p:clrMapOvr>
    <a:masterClrMapping/>
  </p:clrMapOvr>
  <p:transition>
    <p:checker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D46189-C2CF-433A-A596-CDF87B9F5271}" type="datetimeFigureOut">
              <a:rPr lang="ru-RU" smtClean="0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D43850-3A20-43DB-8112-6F38151459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46926"/>
      </p:ext>
    </p:extLst>
  </p:cSld>
  <p:clrMapOvr>
    <a:masterClrMapping/>
  </p:clrMapOvr>
  <p:transition>
    <p:checker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55AB4C-8505-4D4F-B9F6-D59019BBF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372CC-E197-4FAB-8C79-CBDD6CDB52BC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06D9B3-B76C-47C0-B4ED-93395842F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1E5DB7-4851-4987-91AA-868BAE577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33F36-24C1-48D1-9737-75EB7BB654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36722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8B49A2-FAE8-492E-AC8B-644A6957E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C9A09-40A1-4AEF-8BFF-0BE685591217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D58829-0BA1-4A24-838B-571FDD477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5E84E6-6DA1-4252-924F-7DDEA9DC3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788A5-CB85-4096-AC82-26574E1F72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99092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566685-13C1-47EA-89CD-A5CD06BCD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6CFE3-8F39-4BD5-817D-B18D416A7B2C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414F39-A57E-4789-8260-56E77CB4D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4B1CAB-70FA-4A7C-A3D2-8D238838E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E384D-79F0-41C2-9B27-EE9BADF751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15847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5A9108CB-5083-45D5-B9E6-7F2815B73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1F9C7-E027-4644-9883-55C76A1B4E98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78E513A-76CF-4622-9DC5-CF8060A85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6027F7B-7FD0-4F38-A807-6FD365C60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1A0AA-42A7-44CA-98C6-4CBFBCB5E4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52477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58B909C6-DB05-4ADF-B850-28253648A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719F0-BA41-4239-AD95-BB1C07FC4ACB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98A508FB-183B-4DBE-9964-74BA5DE1A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AD9896A3-DC5B-4A40-AF72-3F5DC06FB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B89C9-9E1E-418F-A029-E809FDBED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32216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CD7B44CE-2447-4FE2-95DF-B57435135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C58C4-B887-4BF7-9662-7970E7B9A409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86D9ED82-6FAC-41E9-BDE5-9BE175DFC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0060CF8D-B18E-4D42-84ED-81E08BE5A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F847B-F210-4830-BBB0-D5E3F3ACF8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0773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9D39A-2CF0-488B-AE35-E1365ACC43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5714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8F8DBA36-A7BC-48E3-AE2C-34C77BDCA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2DBDA-EBEC-4B96-97A8-6574D8A615AB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7E617E40-A1DA-4306-9092-BC767DE1B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B4808831-9AB6-4926-BABF-4D14B564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8D82F-8B61-47A4-A2E8-40977627F6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69361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25F80E1-1303-43FB-A93E-AE92033E0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6869-135D-4016-94B8-AB44F84D3938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6277289B-5113-4236-B804-623046483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C58C8AF-D436-4423-9FAF-836D1791A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DDE37-95DB-4CB3-B129-D9A5B26DD1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2054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1B2BF969-329C-4D2E-81C0-A34D30522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D375D-8323-4851-B29C-9D4A3BD8CD71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CE2005EE-1AC2-4BBC-A35E-68C6AE26C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46FC271D-8384-43BE-899E-864A8AFEC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06865-D1B5-4F75-8CFE-B4D84B75F0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07186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ADAE87-AE7B-42D0-BEB8-8FAE88323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20E8A-11DE-4F05-BC87-A834F25935C6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86F97C-EB89-42B8-B48E-D632A7B9C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774E89-BA53-4945-A3E5-77BDC25C4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5B0B7-9A9D-4D2A-A0E7-5B8A42F3B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55517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5F54C7-E865-4909-BF7A-A73F22193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569D-A4B2-4546-8A73-4DB368A9435B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EBA52F-50D0-40AB-B63D-775A17161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BB7028-18C3-4C29-ACFF-0FE02C90E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4CFB-285F-49A4-99A5-5EAF52992F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1040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AB8AA-02DF-462D-B8CE-C24F9D31EC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033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C307F-A230-4B14-9C26-0AFF280B62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386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3451B-6A63-41DE-9E87-BCCE52245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8836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EEBDB-352B-479B-ADB0-9CF9F0CDF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4117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B6BCF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aseline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aseline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aseline="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2D359DB-603C-4880-9677-27D233C3C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2D359DB-603C-4880-9677-27D233C3C38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0842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  <p:sldLayoutId id="2147484047" r:id="rId13"/>
    <p:sldLayoutId id="2147484048" r:id="rId14"/>
    <p:sldLayoutId id="2147484049" r:id="rId15"/>
    <p:sldLayoutId id="2147484050" r:id="rId16"/>
  </p:sldLayoutIdLst>
  <p:transition>
    <p:blinds dir="vert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F2D359DB-603C-4880-9677-27D233C3C38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633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  <p:sldLayoutId id="2147484063" r:id="rId12"/>
    <p:sldLayoutId id="2147484064" r:id="rId13"/>
    <p:sldLayoutId id="2147484065" r:id="rId14"/>
    <p:sldLayoutId id="2147484066" r:id="rId15"/>
    <p:sldLayoutId id="2147484067" r:id="rId16"/>
  </p:sldLayoutIdLst>
  <p:transition>
    <p:checker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19285369-CE49-449F-9FC8-59597D38376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47117007-126A-4DFC-A6ED-2F648AB701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C0A616-6F6F-40A8-A561-7CAFE65A58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72634E5-3E60-4A0C-A46D-77553A7AFD39}" type="datetimeFigureOut">
              <a:rPr lang="ru-RU"/>
              <a:pPr>
                <a:defRPr/>
              </a:pPr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0605E4-F5A5-4F3D-942B-BD52B04794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469BB3-9902-43E2-93BD-5C92942F4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76CFF40-C839-4F8C-8010-8D9FDA2D7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73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379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504" y="116632"/>
            <a:ext cx="9275763" cy="6734712"/>
          </a:xfr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468313" y="390680"/>
            <a:ext cx="6767983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Пусть вам пригодятся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Все знанья объема,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Когда вы ремонт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Затеваете дома,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Когда собираете в путь чемодан,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Когда задвигаете в угол диван,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Когда наливаете в банку воды,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объемом и площадью будьте на “ты”.</a:t>
            </a:r>
          </a:p>
        </p:txBody>
      </p:sp>
      <p:sp>
        <p:nvSpPr>
          <p:cNvPr id="3" name="Куб 2"/>
          <p:cNvSpPr/>
          <p:nvPr/>
        </p:nvSpPr>
        <p:spPr>
          <a:xfrm>
            <a:off x="7451725" y="1773238"/>
            <a:ext cx="1008063" cy="23034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468313" y="5805488"/>
            <a:ext cx="863600" cy="863600"/>
          </a:xfrm>
          <a:prstGeom prst="cub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72450" y="5949950"/>
            <a:ext cx="647700" cy="7191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00573" y="620688"/>
            <a:ext cx="8507953" cy="679476"/>
          </a:xfrm>
        </p:spPr>
        <p:txBody>
          <a:bodyPr/>
          <a:lstStyle/>
          <a:p>
            <a:pPr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Прямоугольный параллелепипед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84313"/>
            <a:ext cx="8229600" cy="4530725"/>
          </a:xfrm>
        </p:spPr>
        <p:txBody>
          <a:bodyPr/>
          <a:lstStyle/>
          <a:p>
            <a:pPr eaLnBrk="1" hangingPunct="1"/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 параллелепипеда</a:t>
            </a:r>
            <a:r>
              <a:rPr lang="ru-RU" altLang="ru-RU" dirty="0"/>
              <a:t>: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1116013" y="2349500"/>
            <a:ext cx="2663825" cy="2654300"/>
          </a:xfrm>
          <a:prstGeom prst="cube">
            <a:avLst>
              <a:gd name="adj" fmla="val 25000"/>
            </a:avLst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ctr" eaLnBrk="1" hangingPunct="1"/>
            <a:endParaRPr lang="ru-RU" altLang="ru-RU">
              <a:solidFill>
                <a:srgbClr val="800080"/>
              </a:solidFill>
              <a:latin typeface="Arial" panose="020B0604020202020204" pitchFamily="34" charset="0"/>
            </a:endParaRPr>
          </a:p>
        </p:txBody>
      </p:sp>
      <p:sp>
        <p:nvSpPr>
          <p:cNvPr id="28677" name="Line 7"/>
          <p:cNvSpPr>
            <a:spLocks noChangeShapeType="1"/>
          </p:cNvSpPr>
          <p:nvPr/>
        </p:nvSpPr>
        <p:spPr bwMode="auto">
          <a:xfrm flipV="1">
            <a:off x="1187450" y="5157788"/>
            <a:ext cx="288925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8" name="Line 8"/>
          <p:cNvSpPr>
            <a:spLocks noChangeShapeType="1"/>
          </p:cNvSpPr>
          <p:nvPr/>
        </p:nvSpPr>
        <p:spPr bwMode="auto">
          <a:xfrm flipH="1" flipV="1">
            <a:off x="3708400" y="4724400"/>
            <a:ext cx="431800" cy="7921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9" name="Line 9"/>
          <p:cNvSpPr>
            <a:spLocks noChangeShapeType="1"/>
          </p:cNvSpPr>
          <p:nvPr/>
        </p:nvSpPr>
        <p:spPr bwMode="auto">
          <a:xfrm>
            <a:off x="4500563" y="2492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0" name="Line 11"/>
          <p:cNvSpPr>
            <a:spLocks noChangeShapeType="1"/>
          </p:cNvSpPr>
          <p:nvPr/>
        </p:nvSpPr>
        <p:spPr bwMode="auto">
          <a:xfrm flipH="1">
            <a:off x="3708400" y="2924175"/>
            <a:ext cx="7921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1" name="Text Box 12"/>
          <p:cNvSpPr txBox="1">
            <a:spLocks noChangeArrowheads="1"/>
          </p:cNvSpPr>
          <p:nvPr/>
        </p:nvSpPr>
        <p:spPr bwMode="auto">
          <a:xfrm>
            <a:off x="808038" y="5608638"/>
            <a:ext cx="11128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/>
            <a:r>
              <a:rPr lang="ru-RU" altLang="ru-RU" sz="2400" b="1">
                <a:latin typeface="Arial" panose="020B0604020202020204" pitchFamily="34" charset="0"/>
              </a:rPr>
              <a:t>длина</a:t>
            </a:r>
          </a:p>
        </p:txBody>
      </p:sp>
      <p:sp>
        <p:nvSpPr>
          <p:cNvPr id="28682" name="Text Box 13"/>
          <p:cNvSpPr txBox="1">
            <a:spLocks noChangeArrowheads="1"/>
          </p:cNvSpPr>
          <p:nvPr/>
        </p:nvSpPr>
        <p:spPr bwMode="auto">
          <a:xfrm>
            <a:off x="3779838" y="5373688"/>
            <a:ext cx="1441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latin typeface="Arial" panose="020B0604020202020204" pitchFamily="34" charset="0"/>
              </a:rPr>
              <a:t>ширина</a:t>
            </a:r>
          </a:p>
        </p:txBody>
      </p:sp>
      <p:sp>
        <p:nvSpPr>
          <p:cNvPr id="28683" name="Text Box 14"/>
          <p:cNvSpPr txBox="1">
            <a:spLocks noChangeArrowheads="1"/>
          </p:cNvSpPr>
          <p:nvPr/>
        </p:nvSpPr>
        <p:spPr bwMode="auto">
          <a:xfrm>
            <a:off x="4572000" y="2708275"/>
            <a:ext cx="1871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latin typeface="Arial" panose="020B0604020202020204" pitchFamily="34" charset="0"/>
              </a:rPr>
              <a:t>высота</a:t>
            </a:r>
          </a:p>
        </p:txBody>
      </p:sp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2D97AC37-D120-0FC8-5EF6-6570959355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объема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125A0420-D471-2650-8B1B-62031193C6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599" y="1124744"/>
            <a:ext cx="6347714" cy="4916619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dirty="0"/>
              <a:t>	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Равные фигуры имеют равные объемы.</a:t>
            </a:r>
          </a:p>
          <a:p>
            <a:pPr lvl="4"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	                     </a:t>
            </a:r>
            <a:r>
              <a:rPr lang="en-US" altLang="ru-RU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ru-RU" sz="2800" b="1" i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28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n-US" altLang="ru-RU" sz="2800" b="1" i="1" baseline="-25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altLang="ru-RU" sz="2800" b="1" i="1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фигуры равен объему частей на которые она разделена.</a:t>
            </a:r>
          </a:p>
          <a:p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/>
            <a:r>
              <a:rPr lang="ru-RU" altLang="ru-RU" dirty="0"/>
              <a:t> 			</a:t>
            </a:r>
            <a:r>
              <a:rPr lang="en-US" altLang="ru-RU" sz="2800" b="1" i="1" dirty="0">
                <a:solidFill>
                  <a:srgbClr val="0000FF"/>
                </a:solidFill>
              </a:rPr>
              <a:t>V</a:t>
            </a:r>
            <a:r>
              <a:rPr lang="ru-RU" altLang="ru-RU" sz="2800" b="1" i="1" dirty="0">
                <a:solidFill>
                  <a:srgbClr val="0000FF"/>
                </a:solidFill>
              </a:rPr>
              <a:t> = </a:t>
            </a:r>
            <a:r>
              <a:rPr lang="en-US" altLang="ru-RU" sz="2800" b="1" i="1" dirty="0">
                <a:solidFill>
                  <a:srgbClr val="0000FF"/>
                </a:solidFill>
              </a:rPr>
              <a:t>V</a:t>
            </a:r>
            <a:r>
              <a:rPr lang="en-US" altLang="ru-RU" sz="2800" b="1" i="1" baseline="-25000" dirty="0">
                <a:solidFill>
                  <a:srgbClr val="0000FF"/>
                </a:solidFill>
              </a:rPr>
              <a:t>1</a:t>
            </a:r>
            <a:r>
              <a:rPr lang="en-US" altLang="ru-RU" sz="2800" b="1" i="1" dirty="0">
                <a:solidFill>
                  <a:srgbClr val="0000FF"/>
                </a:solidFill>
              </a:rPr>
              <a:t> </a:t>
            </a:r>
            <a:r>
              <a:rPr lang="ru-RU" altLang="ru-RU" sz="2800" b="1" i="1" dirty="0">
                <a:solidFill>
                  <a:srgbClr val="0000FF"/>
                </a:solidFill>
              </a:rPr>
              <a:t>+</a:t>
            </a:r>
            <a:r>
              <a:rPr lang="en-US" altLang="ru-RU" sz="2800" b="1" i="1" dirty="0">
                <a:solidFill>
                  <a:srgbClr val="0000FF"/>
                </a:solidFill>
              </a:rPr>
              <a:t> V</a:t>
            </a:r>
            <a:r>
              <a:rPr lang="en-US" altLang="ru-RU" sz="2800" b="1" i="1" baseline="-25000" dirty="0">
                <a:solidFill>
                  <a:srgbClr val="0000FF"/>
                </a:solidFill>
              </a:rPr>
              <a:t>2</a:t>
            </a:r>
            <a:endParaRPr lang="ru-RU" altLang="ru-RU" sz="2800" b="1" i="1" baseline="30000" dirty="0">
              <a:solidFill>
                <a:srgbClr val="0000FF"/>
              </a:solidFill>
            </a:endParaRPr>
          </a:p>
          <a:p>
            <a:pPr lvl="4"/>
            <a:endParaRPr lang="ru-RU" altLang="ru-RU" dirty="0"/>
          </a:p>
          <a:p>
            <a:pPr>
              <a:buFontTx/>
              <a:buNone/>
            </a:pPr>
            <a:endParaRPr lang="ru-RU" altLang="ru-RU" dirty="0"/>
          </a:p>
        </p:txBody>
      </p:sp>
      <p:sp>
        <p:nvSpPr>
          <p:cNvPr id="53252" name="AutoShape 4">
            <a:extLst>
              <a:ext uri="{FF2B5EF4-FFF2-40B4-BE49-F238E27FC236}">
                <a16:creationId xmlns:a16="http://schemas.microsoft.com/office/drawing/2014/main" id="{1637F7F9-EFE6-27D4-C3CE-91488A3E9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482" y="5087561"/>
            <a:ext cx="1044575" cy="7572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4FE98"/>
              </a:gs>
              <a:gs pos="100000">
                <a:srgbClr val="F4FE98">
                  <a:gamma/>
                  <a:tint val="53333"/>
                  <a:invGamma/>
                </a:srgbClr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254" name="AutoShape 6">
            <a:extLst>
              <a:ext uri="{FF2B5EF4-FFF2-40B4-BE49-F238E27FC236}">
                <a16:creationId xmlns:a16="http://schemas.microsoft.com/office/drawing/2014/main" id="{023B31AB-5145-8CBB-0792-AA784178F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5087561"/>
            <a:ext cx="2159000" cy="757238"/>
          </a:xfrm>
          <a:prstGeom prst="cube">
            <a:avLst>
              <a:gd name="adj" fmla="val 24949"/>
            </a:avLst>
          </a:prstGeom>
          <a:gradFill rotWithShape="1">
            <a:gsLst>
              <a:gs pos="0">
                <a:srgbClr val="0000FF">
                  <a:gamma/>
                  <a:tint val="40000"/>
                  <a:invGamma/>
                </a:srgbClr>
              </a:gs>
              <a:gs pos="100000">
                <a:srgbClr val="0000FF">
                  <a:alpha val="73000"/>
                </a:srgbClr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3256" name="AutoShape 8">
            <a:extLst>
              <a:ext uri="{FF2B5EF4-FFF2-40B4-BE49-F238E27FC236}">
                <a16:creationId xmlns:a16="http://schemas.microsoft.com/office/drawing/2014/main" id="{1A115970-C925-5CEB-FC7C-809528989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219" y="2763264"/>
            <a:ext cx="1152525" cy="68421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BA9E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8BA9E"/>
            </a:extrusionClr>
            <a:contourClr>
              <a:srgbClr val="F8BA9E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53257" name="AutoShape 9">
            <a:extLst>
              <a:ext uri="{FF2B5EF4-FFF2-40B4-BE49-F238E27FC236}">
                <a16:creationId xmlns:a16="http://schemas.microsoft.com/office/drawing/2014/main" id="{2FD4BA18-2C8E-7DE3-B252-651290F5C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6173" y="2763264"/>
            <a:ext cx="1152525" cy="684213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BFB9B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BFB9B"/>
            </a:extrusionClr>
            <a:contourClr>
              <a:srgbClr val="CBFB9B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ru-RU"/>
          </a:p>
        </p:txBody>
      </p:sp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3"/>
          <p:cNvGrpSpPr>
            <a:grpSpLocks/>
          </p:cNvGrpSpPr>
          <p:nvPr/>
        </p:nvGrpSpPr>
        <p:grpSpPr bwMode="auto">
          <a:xfrm>
            <a:off x="531813" y="2971800"/>
            <a:ext cx="763587" cy="3430588"/>
            <a:chOff x="4847" y="1199"/>
            <a:chExt cx="481" cy="2161"/>
          </a:xfrm>
        </p:grpSpPr>
        <p:grpSp>
          <p:nvGrpSpPr>
            <p:cNvPr id="37017" name="Group 112"/>
            <p:cNvGrpSpPr>
              <a:grpSpLocks/>
            </p:cNvGrpSpPr>
            <p:nvPr/>
          </p:nvGrpSpPr>
          <p:grpSpPr bwMode="auto">
            <a:xfrm rot="5400000" flipH="1" flipV="1">
              <a:off x="4344" y="2376"/>
              <a:ext cx="1488" cy="480"/>
              <a:chOff x="960" y="1968"/>
              <a:chExt cx="1488" cy="480"/>
            </a:xfrm>
          </p:grpSpPr>
          <p:sp>
            <p:nvSpPr>
              <p:cNvPr id="37020" name="AutoShape 99"/>
              <p:cNvSpPr>
                <a:spLocks noChangeArrowheads="1"/>
              </p:cNvSpPr>
              <p:nvPr/>
            </p:nvSpPr>
            <p:spPr bwMode="auto">
              <a:xfrm>
                <a:off x="960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21" name="AutoShape 100"/>
              <p:cNvSpPr>
                <a:spLocks noChangeArrowheads="1"/>
              </p:cNvSpPr>
              <p:nvPr/>
            </p:nvSpPr>
            <p:spPr bwMode="auto">
              <a:xfrm>
                <a:off x="1296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22" name="AutoShape 101"/>
              <p:cNvSpPr>
                <a:spLocks noChangeArrowheads="1"/>
              </p:cNvSpPr>
              <p:nvPr/>
            </p:nvSpPr>
            <p:spPr bwMode="auto">
              <a:xfrm>
                <a:off x="1632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23" name="AutoShape 102"/>
              <p:cNvSpPr>
                <a:spLocks noChangeArrowheads="1"/>
              </p:cNvSpPr>
              <p:nvPr/>
            </p:nvSpPr>
            <p:spPr bwMode="auto">
              <a:xfrm>
                <a:off x="1968" y="1968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lin ang="18900000" scaled="1"/>
              </a:gra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sp>
          <p:nvSpPr>
            <p:cNvPr id="37018" name="AutoShape 103"/>
            <p:cNvSpPr>
              <a:spLocks noChangeArrowheads="1"/>
            </p:cNvSpPr>
            <p:nvPr/>
          </p:nvSpPr>
          <p:spPr bwMode="auto">
            <a:xfrm rot="-5400000">
              <a:off x="4847" y="1535"/>
              <a:ext cx="480" cy="480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189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7019" name="AutoShape 104"/>
            <p:cNvSpPr>
              <a:spLocks noChangeArrowheads="1"/>
            </p:cNvSpPr>
            <p:nvPr/>
          </p:nvSpPr>
          <p:spPr bwMode="auto">
            <a:xfrm rot="-5400000">
              <a:off x="4847" y="1199"/>
              <a:ext cx="480" cy="480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189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26734" name="AutoShape 110"/>
          <p:cNvSpPr>
            <a:spLocks noChangeArrowheads="1"/>
          </p:cNvSpPr>
          <p:nvPr/>
        </p:nvSpPr>
        <p:spPr bwMode="auto">
          <a:xfrm>
            <a:off x="6374990" y="1226108"/>
            <a:ext cx="762000" cy="762000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 w="28575">
            <a:solidFill>
              <a:srgbClr val="00196A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4" name="Group 152"/>
          <p:cNvGrpSpPr>
            <a:grpSpLocks/>
          </p:cNvGrpSpPr>
          <p:nvPr/>
        </p:nvGrpSpPr>
        <p:grpSpPr bwMode="auto">
          <a:xfrm>
            <a:off x="1905000" y="4038600"/>
            <a:ext cx="1295400" cy="2362200"/>
            <a:chOff x="3408" y="1680"/>
            <a:chExt cx="816" cy="1488"/>
          </a:xfrm>
        </p:grpSpPr>
        <p:grpSp>
          <p:nvGrpSpPr>
            <p:cNvPr id="37007" name="Group 146"/>
            <p:cNvGrpSpPr>
              <a:grpSpLocks/>
            </p:cNvGrpSpPr>
            <p:nvPr/>
          </p:nvGrpSpPr>
          <p:grpSpPr bwMode="auto">
            <a:xfrm>
              <a:off x="3744" y="1680"/>
              <a:ext cx="480" cy="1488"/>
              <a:chOff x="4631" y="1319"/>
              <a:chExt cx="480" cy="1488"/>
            </a:xfrm>
          </p:grpSpPr>
          <p:sp>
            <p:nvSpPr>
              <p:cNvPr id="37013" name="AutoShape 95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4" name="AutoShape 96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5" name="AutoShape 97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6" name="AutoShape 98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grpSp>
          <p:nvGrpSpPr>
            <p:cNvPr id="37008" name="Group 147"/>
            <p:cNvGrpSpPr>
              <a:grpSpLocks/>
            </p:cNvGrpSpPr>
            <p:nvPr/>
          </p:nvGrpSpPr>
          <p:grpSpPr bwMode="auto">
            <a:xfrm>
              <a:off x="3408" y="1680"/>
              <a:ext cx="480" cy="1488"/>
              <a:chOff x="4631" y="1319"/>
              <a:chExt cx="480" cy="1488"/>
            </a:xfrm>
          </p:grpSpPr>
          <p:sp>
            <p:nvSpPr>
              <p:cNvPr id="37009" name="AutoShape 148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2327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0" name="AutoShape 149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991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1" name="AutoShape 150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655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7012" name="AutoShape 151"/>
              <p:cNvSpPr>
                <a:spLocks noChangeArrowheads="1"/>
              </p:cNvSpPr>
              <p:nvPr/>
            </p:nvSpPr>
            <p:spPr bwMode="auto">
              <a:xfrm rot="5400000" flipH="1" flipV="1">
                <a:off x="4631" y="1319"/>
                <a:ext cx="480" cy="480"/>
              </a:xfrm>
              <a:prstGeom prst="cube">
                <a:avLst>
                  <a:gd name="adj" fmla="val 25000"/>
                </a:avLst>
              </a:prstGeom>
              <a:gradFill rotWithShape="0">
                <a:gsLst>
                  <a:gs pos="0">
                    <a:srgbClr val="AE5DAE"/>
                  </a:gs>
                  <a:gs pos="100000">
                    <a:srgbClr val="800080"/>
                  </a:gs>
                </a:gsLst>
                <a:path path="rect">
                  <a:fillToRect l="50000" t="50000" r="50000" b="50000"/>
                </a:path>
              </a:gradFill>
              <a:ln w="38100">
                <a:solidFill>
                  <a:srgbClr val="660033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</p:grpSp>
      <p:grpSp>
        <p:nvGrpSpPr>
          <p:cNvPr id="7" name="Group 226"/>
          <p:cNvGrpSpPr>
            <a:grpSpLocks/>
          </p:cNvGrpSpPr>
          <p:nvPr/>
        </p:nvGrpSpPr>
        <p:grpSpPr bwMode="auto">
          <a:xfrm>
            <a:off x="3509963" y="4367212"/>
            <a:ext cx="4800600" cy="2133600"/>
            <a:chOff x="2400" y="2640"/>
            <a:chExt cx="3024" cy="1344"/>
          </a:xfrm>
        </p:grpSpPr>
        <p:grpSp>
          <p:nvGrpSpPr>
            <p:cNvPr id="36926" name="Group 195"/>
            <p:cNvGrpSpPr>
              <a:grpSpLocks/>
            </p:cNvGrpSpPr>
            <p:nvPr/>
          </p:nvGrpSpPr>
          <p:grpSpPr bwMode="auto">
            <a:xfrm>
              <a:off x="2400" y="3312"/>
              <a:ext cx="3024" cy="672"/>
              <a:chOff x="960" y="2688"/>
              <a:chExt cx="3024" cy="672"/>
            </a:xfrm>
          </p:grpSpPr>
          <p:grpSp>
            <p:nvGrpSpPr>
              <p:cNvPr id="36981" name="Group 119"/>
              <p:cNvGrpSpPr>
                <a:grpSpLocks/>
              </p:cNvGrpSpPr>
              <p:nvPr/>
            </p:nvGrpSpPr>
            <p:grpSpPr bwMode="auto">
              <a:xfrm>
                <a:off x="960" y="2688"/>
                <a:ext cx="1680" cy="672"/>
                <a:chOff x="960" y="2448"/>
                <a:chExt cx="1680" cy="672"/>
              </a:xfrm>
            </p:grpSpPr>
            <p:sp>
              <p:nvSpPr>
                <p:cNvPr id="36995" name="AutoShape 117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6" name="AutoShape 118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0" name="AutoShape 109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1" name="AutoShape 108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2" name="AutoShape 107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3" name="AutoShape 91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4" name="AutoShape 92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5" name="AutoShape 93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7006" name="AutoShape 94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  <p:grpSp>
            <p:nvGrpSpPr>
              <p:cNvPr id="36982" name="Group 179"/>
              <p:cNvGrpSpPr>
                <a:grpSpLocks/>
              </p:cNvGrpSpPr>
              <p:nvPr/>
            </p:nvGrpSpPr>
            <p:grpSpPr bwMode="auto">
              <a:xfrm>
                <a:off x="2304" y="2688"/>
                <a:ext cx="1680" cy="672"/>
                <a:chOff x="960" y="2448"/>
                <a:chExt cx="1680" cy="672"/>
              </a:xfrm>
            </p:grpSpPr>
            <p:sp>
              <p:nvSpPr>
                <p:cNvPr id="36983" name="AutoShape 180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4" name="AutoShape 181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5" name="AutoShape 182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6" name="AutoShape 183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7" name="AutoShape 184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8" name="AutoShape 185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9" name="AutoShape 186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0" name="AutoShape 187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1" name="AutoShape 188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2" name="AutoShape 189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3" name="AutoShape 190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94" name="AutoShape 191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  <p:grpSp>
          <p:nvGrpSpPr>
            <p:cNvPr id="36927" name="Group 194"/>
            <p:cNvGrpSpPr>
              <a:grpSpLocks/>
            </p:cNvGrpSpPr>
            <p:nvPr/>
          </p:nvGrpSpPr>
          <p:grpSpPr bwMode="auto">
            <a:xfrm>
              <a:off x="2400" y="2976"/>
              <a:ext cx="3024" cy="672"/>
              <a:chOff x="960" y="2352"/>
              <a:chExt cx="3024" cy="672"/>
            </a:xfrm>
          </p:grpSpPr>
          <p:grpSp>
            <p:nvGrpSpPr>
              <p:cNvPr id="36955" name="Group 120"/>
              <p:cNvGrpSpPr>
                <a:grpSpLocks/>
              </p:cNvGrpSpPr>
              <p:nvPr/>
            </p:nvGrpSpPr>
            <p:grpSpPr bwMode="auto">
              <a:xfrm>
                <a:off x="960" y="2352"/>
                <a:ext cx="1680" cy="672"/>
                <a:chOff x="960" y="2448"/>
                <a:chExt cx="1680" cy="672"/>
              </a:xfrm>
            </p:grpSpPr>
            <p:sp>
              <p:nvSpPr>
                <p:cNvPr id="36969" name="AutoShape 121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0" name="AutoShape 122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1" name="AutoShape 123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2" name="AutoShape 124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3" name="AutoShape 125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4" name="AutoShape 126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5" name="AutoShape 127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6" name="AutoShape 128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7" name="AutoShape 129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8" name="AutoShape 130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79" name="AutoShape 131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80" name="AutoShape 132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  <p:grpSp>
            <p:nvGrpSpPr>
              <p:cNvPr id="36956" name="Group 166"/>
              <p:cNvGrpSpPr>
                <a:grpSpLocks/>
              </p:cNvGrpSpPr>
              <p:nvPr/>
            </p:nvGrpSpPr>
            <p:grpSpPr bwMode="auto">
              <a:xfrm>
                <a:off x="2304" y="2352"/>
                <a:ext cx="1680" cy="672"/>
                <a:chOff x="960" y="2448"/>
                <a:chExt cx="1680" cy="672"/>
              </a:xfrm>
            </p:grpSpPr>
            <p:sp>
              <p:nvSpPr>
                <p:cNvPr id="36957" name="AutoShape 167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8" name="AutoShape 168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9" name="AutoShape 169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0" name="AutoShape 170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1" name="AutoShape 171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2" name="AutoShape 172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3" name="AutoShape 173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4" name="AutoShape 174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5" name="AutoShape 175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6" name="AutoShape 176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7" name="AutoShape 177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68" name="AutoShape 178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  <p:grpSp>
          <p:nvGrpSpPr>
            <p:cNvPr id="36928" name="Group 193"/>
            <p:cNvGrpSpPr>
              <a:grpSpLocks/>
            </p:cNvGrpSpPr>
            <p:nvPr/>
          </p:nvGrpSpPr>
          <p:grpSpPr bwMode="auto">
            <a:xfrm>
              <a:off x="2400" y="2640"/>
              <a:ext cx="3024" cy="672"/>
              <a:chOff x="960" y="2016"/>
              <a:chExt cx="3024" cy="672"/>
            </a:xfrm>
          </p:grpSpPr>
          <p:grpSp>
            <p:nvGrpSpPr>
              <p:cNvPr id="36929" name="Group 133"/>
              <p:cNvGrpSpPr>
                <a:grpSpLocks/>
              </p:cNvGrpSpPr>
              <p:nvPr/>
            </p:nvGrpSpPr>
            <p:grpSpPr bwMode="auto">
              <a:xfrm>
                <a:off x="960" y="2016"/>
                <a:ext cx="1680" cy="672"/>
                <a:chOff x="960" y="2448"/>
                <a:chExt cx="1680" cy="672"/>
              </a:xfrm>
            </p:grpSpPr>
            <p:sp>
              <p:nvSpPr>
                <p:cNvPr id="36943" name="AutoShape 134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4" name="AutoShape 135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5" name="AutoShape 136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6" name="AutoShape 137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7" name="AutoShape 138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8" name="AutoShape 139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9" name="AutoShape 140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0" name="AutoShape 141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1" name="AutoShape 142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2" name="AutoShape 143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3" name="AutoShape 144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54" name="AutoShape 145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  <p:grpSp>
            <p:nvGrpSpPr>
              <p:cNvPr id="36930" name="Group 153"/>
              <p:cNvGrpSpPr>
                <a:grpSpLocks/>
              </p:cNvGrpSpPr>
              <p:nvPr/>
            </p:nvGrpSpPr>
            <p:grpSpPr bwMode="auto">
              <a:xfrm>
                <a:off x="2304" y="2016"/>
                <a:ext cx="1680" cy="672"/>
                <a:chOff x="960" y="2448"/>
                <a:chExt cx="1680" cy="672"/>
              </a:xfrm>
            </p:grpSpPr>
            <p:sp>
              <p:nvSpPr>
                <p:cNvPr id="36931" name="AutoShape 154"/>
                <p:cNvSpPr>
                  <a:spLocks noChangeArrowheads="1"/>
                </p:cNvSpPr>
                <p:nvPr/>
              </p:nvSpPr>
              <p:spPr bwMode="auto">
                <a:xfrm>
                  <a:off x="1152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2" name="AutoShape 155"/>
                <p:cNvSpPr>
                  <a:spLocks noChangeArrowheads="1"/>
                </p:cNvSpPr>
                <p:nvPr/>
              </p:nvSpPr>
              <p:spPr bwMode="auto">
                <a:xfrm>
                  <a:off x="1488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3" name="AutoShape 156"/>
                <p:cNvSpPr>
                  <a:spLocks noChangeArrowheads="1"/>
                </p:cNvSpPr>
                <p:nvPr/>
              </p:nvSpPr>
              <p:spPr bwMode="auto">
                <a:xfrm>
                  <a:off x="1824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4" name="AutoShape 157"/>
                <p:cNvSpPr>
                  <a:spLocks noChangeArrowheads="1"/>
                </p:cNvSpPr>
                <p:nvPr/>
              </p:nvSpPr>
              <p:spPr bwMode="auto">
                <a:xfrm>
                  <a:off x="1056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5" name="AutoShape 158"/>
                <p:cNvSpPr>
                  <a:spLocks noChangeArrowheads="1"/>
                </p:cNvSpPr>
                <p:nvPr/>
              </p:nvSpPr>
              <p:spPr bwMode="auto">
                <a:xfrm>
                  <a:off x="1392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6" name="AutoShape 159"/>
                <p:cNvSpPr>
                  <a:spLocks noChangeArrowheads="1"/>
                </p:cNvSpPr>
                <p:nvPr/>
              </p:nvSpPr>
              <p:spPr bwMode="auto">
                <a:xfrm>
                  <a:off x="1728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7" name="AutoShape 160"/>
                <p:cNvSpPr>
                  <a:spLocks noChangeArrowheads="1"/>
                </p:cNvSpPr>
                <p:nvPr/>
              </p:nvSpPr>
              <p:spPr bwMode="auto">
                <a:xfrm>
                  <a:off x="2160" y="2448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8" name="AutoShape 161"/>
                <p:cNvSpPr>
                  <a:spLocks noChangeArrowheads="1"/>
                </p:cNvSpPr>
                <p:nvPr/>
              </p:nvSpPr>
              <p:spPr bwMode="auto">
                <a:xfrm>
                  <a:off x="2064" y="2544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39" name="AutoShape 162"/>
                <p:cNvSpPr>
                  <a:spLocks noChangeArrowheads="1"/>
                </p:cNvSpPr>
                <p:nvPr/>
              </p:nvSpPr>
              <p:spPr bwMode="auto">
                <a:xfrm>
                  <a:off x="960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0" name="AutoShape 163"/>
                <p:cNvSpPr>
                  <a:spLocks noChangeArrowheads="1"/>
                </p:cNvSpPr>
                <p:nvPr/>
              </p:nvSpPr>
              <p:spPr bwMode="auto">
                <a:xfrm>
                  <a:off x="1296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1" name="AutoShape 164"/>
                <p:cNvSpPr>
                  <a:spLocks noChangeArrowheads="1"/>
                </p:cNvSpPr>
                <p:nvPr/>
              </p:nvSpPr>
              <p:spPr bwMode="auto">
                <a:xfrm>
                  <a:off x="1632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36942" name="AutoShape 165"/>
                <p:cNvSpPr>
                  <a:spLocks noChangeArrowheads="1"/>
                </p:cNvSpPr>
                <p:nvPr/>
              </p:nvSpPr>
              <p:spPr bwMode="auto">
                <a:xfrm>
                  <a:off x="1968" y="2640"/>
                  <a:ext cx="480" cy="480"/>
                </a:xfrm>
                <a:prstGeom prst="cube">
                  <a:avLst>
                    <a:gd name="adj" fmla="val 25000"/>
                  </a:avLst>
                </a:prstGeom>
                <a:gradFill rotWithShape="0">
                  <a:gsLst>
                    <a:gs pos="0">
                      <a:srgbClr val="0099CC"/>
                    </a:gs>
                    <a:gs pos="100000">
                      <a:srgbClr val="00475E"/>
                    </a:gs>
                  </a:gsLst>
                  <a:lin ang="0" scaled="1"/>
                </a:gradFill>
                <a:ln w="28575">
                  <a:solidFill>
                    <a:srgbClr val="00196A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1500"/>
                    </a:spcBef>
                    <a:buBlip>
                      <a:blip r:embed="rId2"/>
                    </a:buBlip>
                    <a:defRPr sz="20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1pPr>
                  <a:lvl2pPr marL="742950" indent="-28575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2pPr>
                  <a:lvl3pPr marL="11430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3pPr>
                  <a:lvl4pPr marL="1600200" indent="-228600">
                    <a:spcBef>
                      <a:spcPts val="1500"/>
                    </a:spcBef>
                    <a:buBlip>
                      <a:blip r:embed="rId3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4pPr>
                  <a:lvl5pPr marL="2057400" indent="-228600">
                    <a:spcBef>
                      <a:spcPts val="1500"/>
                    </a:spcBef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5pPr>
                  <a:lvl6pPr marL="25146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6pPr>
                  <a:lvl7pPr marL="29718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7pPr>
                  <a:lvl8pPr marL="34290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8pPr>
                  <a:lvl9pPr marL="3886200" indent="-228600" eaLnBrk="0" fontAlgn="base" hangingPunct="0">
                    <a:spcBef>
                      <a:spcPts val="1500"/>
                    </a:spcBef>
                    <a:spcAft>
                      <a:spcPct val="0"/>
                    </a:spcAft>
                    <a:buBlip>
                      <a:blip r:embed="rId2"/>
                    </a:buBlip>
                    <a:defRPr sz="1600">
                      <a:solidFill>
                        <a:schemeClr val="tx1"/>
                      </a:solidFill>
                      <a:latin typeface="Cambria" panose="02040503050406030204" pitchFamily="18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</p:grpSp>
        </p:grpSp>
      </p:grpSp>
      <p:grpSp>
        <p:nvGrpSpPr>
          <p:cNvPr id="17" name="Group 224"/>
          <p:cNvGrpSpPr>
            <a:grpSpLocks/>
          </p:cNvGrpSpPr>
          <p:nvPr/>
        </p:nvGrpSpPr>
        <p:grpSpPr bwMode="auto">
          <a:xfrm flipH="1">
            <a:off x="2976563" y="2347913"/>
            <a:ext cx="3733800" cy="1066800"/>
            <a:chOff x="384" y="3456"/>
            <a:chExt cx="2352" cy="672"/>
          </a:xfrm>
        </p:grpSpPr>
        <p:grpSp>
          <p:nvGrpSpPr>
            <p:cNvPr id="36907" name="Group 197" descr="chocolate"/>
            <p:cNvGrpSpPr>
              <a:grpSpLocks/>
            </p:cNvGrpSpPr>
            <p:nvPr/>
          </p:nvGrpSpPr>
          <p:grpSpPr bwMode="auto">
            <a:xfrm>
              <a:off x="384" y="3456"/>
              <a:ext cx="1680" cy="672"/>
              <a:chOff x="960" y="2448"/>
              <a:chExt cx="1680" cy="672"/>
            </a:xfrm>
          </p:grpSpPr>
          <p:sp>
            <p:nvSpPr>
              <p:cNvPr id="36914" name="AutoShape 198" descr="chocolate"/>
              <p:cNvSpPr>
                <a:spLocks noChangeArrowheads="1"/>
              </p:cNvSpPr>
              <p:nvPr/>
            </p:nvSpPr>
            <p:spPr bwMode="auto">
              <a:xfrm>
                <a:off x="1152" y="2448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15" name="AutoShape 199" descr="chocolate"/>
              <p:cNvSpPr>
                <a:spLocks noChangeArrowheads="1"/>
              </p:cNvSpPr>
              <p:nvPr/>
            </p:nvSpPr>
            <p:spPr bwMode="auto">
              <a:xfrm>
                <a:off x="1488" y="2448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16" name="AutoShape 200" descr="chocolate"/>
              <p:cNvSpPr>
                <a:spLocks noChangeArrowheads="1"/>
              </p:cNvSpPr>
              <p:nvPr/>
            </p:nvSpPr>
            <p:spPr bwMode="auto">
              <a:xfrm>
                <a:off x="1824" y="2448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17" name="AutoShape 201" descr="chocolate"/>
              <p:cNvSpPr>
                <a:spLocks noChangeArrowheads="1"/>
              </p:cNvSpPr>
              <p:nvPr/>
            </p:nvSpPr>
            <p:spPr bwMode="auto">
              <a:xfrm>
                <a:off x="1056" y="2544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18" name="AutoShape 202" descr="chocolate"/>
              <p:cNvSpPr>
                <a:spLocks noChangeArrowheads="1"/>
              </p:cNvSpPr>
              <p:nvPr/>
            </p:nvSpPr>
            <p:spPr bwMode="auto">
              <a:xfrm>
                <a:off x="1392" y="2544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19" name="AutoShape 203" descr="chocolate"/>
              <p:cNvSpPr>
                <a:spLocks noChangeArrowheads="1"/>
              </p:cNvSpPr>
              <p:nvPr/>
            </p:nvSpPr>
            <p:spPr bwMode="auto">
              <a:xfrm>
                <a:off x="1728" y="2544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0" name="AutoShape 204" descr="chocolate"/>
              <p:cNvSpPr>
                <a:spLocks noChangeArrowheads="1"/>
              </p:cNvSpPr>
              <p:nvPr/>
            </p:nvSpPr>
            <p:spPr bwMode="auto">
              <a:xfrm>
                <a:off x="2160" y="2448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1" name="AutoShape 205" descr="chocolate"/>
              <p:cNvSpPr>
                <a:spLocks noChangeArrowheads="1"/>
              </p:cNvSpPr>
              <p:nvPr/>
            </p:nvSpPr>
            <p:spPr bwMode="auto">
              <a:xfrm>
                <a:off x="2064" y="2544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2" name="AutoShape 206" descr="chocolate"/>
              <p:cNvSpPr>
                <a:spLocks noChangeArrowheads="1"/>
              </p:cNvSpPr>
              <p:nvPr/>
            </p:nvSpPr>
            <p:spPr bwMode="auto">
              <a:xfrm>
                <a:off x="960" y="2640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3" name="AutoShape 207" descr="chocolate"/>
              <p:cNvSpPr>
                <a:spLocks noChangeArrowheads="1"/>
              </p:cNvSpPr>
              <p:nvPr/>
            </p:nvSpPr>
            <p:spPr bwMode="auto">
              <a:xfrm>
                <a:off x="1296" y="2640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4" name="AutoShape 208" descr="chocolate"/>
              <p:cNvSpPr>
                <a:spLocks noChangeArrowheads="1"/>
              </p:cNvSpPr>
              <p:nvPr/>
            </p:nvSpPr>
            <p:spPr bwMode="auto">
              <a:xfrm>
                <a:off x="1632" y="2640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36925" name="AutoShape 209" descr="chocolate"/>
              <p:cNvSpPr>
                <a:spLocks noChangeArrowheads="1"/>
              </p:cNvSpPr>
              <p:nvPr/>
            </p:nvSpPr>
            <p:spPr bwMode="auto">
              <a:xfrm>
                <a:off x="1968" y="2640"/>
                <a:ext cx="480" cy="480"/>
              </a:xfrm>
              <a:prstGeom prst="cube">
                <a:avLst>
                  <a:gd name="adj" fmla="val 25000"/>
                </a:avLst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 w="28575">
                <a:solidFill>
                  <a:srgbClr val="822B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ts val="1500"/>
                  </a:spcBef>
                  <a:buBlip>
                    <a:blip r:embed="rId2"/>
                  </a:buBlip>
                  <a:defRPr sz="20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1pPr>
                <a:lvl2pPr marL="742950" indent="-28575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2pPr>
                <a:lvl3pPr marL="11430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3pPr>
                <a:lvl4pPr marL="1600200" indent="-228600">
                  <a:spcBef>
                    <a:spcPts val="1500"/>
                  </a:spcBef>
                  <a:buBlip>
                    <a:blip r:embed="rId3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4pPr>
                <a:lvl5pPr marL="2057400" indent="-228600">
                  <a:spcBef>
                    <a:spcPts val="1500"/>
                  </a:spcBef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5pPr>
                <a:lvl6pPr marL="25146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6pPr>
                <a:lvl7pPr marL="29718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7pPr>
                <a:lvl8pPr marL="34290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8pPr>
                <a:lvl9pPr marL="3886200" indent="-228600" eaLnBrk="0" fontAlgn="base" hangingPunct="0">
                  <a:spcBef>
                    <a:spcPts val="1500"/>
                  </a:spcBef>
                  <a:spcAft>
                    <a:spcPct val="0"/>
                  </a:spcAft>
                  <a:buBlip>
                    <a:blip r:embed="rId2"/>
                  </a:buBlip>
                  <a:defRPr sz="1600">
                    <a:solidFill>
                      <a:schemeClr val="tx1"/>
                    </a:solidFill>
                    <a:latin typeface="Cambria" panose="020405030504060302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</p:grpSp>
        <p:sp>
          <p:nvSpPr>
            <p:cNvPr id="36908" name="AutoShape 211" descr="chocolate"/>
            <p:cNvSpPr>
              <a:spLocks noChangeArrowheads="1"/>
            </p:cNvSpPr>
            <p:nvPr/>
          </p:nvSpPr>
          <p:spPr bwMode="auto">
            <a:xfrm>
              <a:off x="1920" y="3456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909" name="AutoShape 212" descr="chocolate"/>
            <p:cNvSpPr>
              <a:spLocks noChangeArrowheads="1"/>
            </p:cNvSpPr>
            <p:nvPr/>
          </p:nvSpPr>
          <p:spPr bwMode="auto">
            <a:xfrm>
              <a:off x="2256" y="3456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910" name="AutoShape 214" descr="chocolate"/>
            <p:cNvSpPr>
              <a:spLocks noChangeArrowheads="1"/>
            </p:cNvSpPr>
            <p:nvPr/>
          </p:nvSpPr>
          <p:spPr bwMode="auto">
            <a:xfrm>
              <a:off x="1824" y="3552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911" name="AutoShape 215" descr="chocolate"/>
            <p:cNvSpPr>
              <a:spLocks noChangeArrowheads="1"/>
            </p:cNvSpPr>
            <p:nvPr/>
          </p:nvSpPr>
          <p:spPr bwMode="auto">
            <a:xfrm>
              <a:off x="2160" y="3552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912" name="AutoShape 219" descr="chocolate"/>
            <p:cNvSpPr>
              <a:spLocks noChangeArrowheads="1"/>
            </p:cNvSpPr>
            <p:nvPr/>
          </p:nvSpPr>
          <p:spPr bwMode="auto">
            <a:xfrm>
              <a:off x="1728" y="3648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913" name="AutoShape 220" descr="chocolate"/>
            <p:cNvSpPr>
              <a:spLocks noChangeArrowheads="1"/>
            </p:cNvSpPr>
            <p:nvPr/>
          </p:nvSpPr>
          <p:spPr bwMode="auto">
            <a:xfrm>
              <a:off x="2064" y="3648"/>
              <a:ext cx="480" cy="480"/>
            </a:xfrm>
            <a:prstGeom prst="cube">
              <a:avLst>
                <a:gd name="adj" fmla="val 25000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 w="28575">
              <a:solidFill>
                <a:srgbClr val="822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36871" name="WordArt 225"/>
          <p:cNvSpPr>
            <a:spLocks noChangeArrowheads="1" noChangeShapeType="1" noTextEdit="1"/>
          </p:cNvSpPr>
          <p:nvPr/>
        </p:nvSpPr>
        <p:spPr bwMode="auto">
          <a:xfrm>
            <a:off x="571500" y="357188"/>
            <a:ext cx="8215313" cy="7715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000" b="1" kern="10">
              <a:solidFill>
                <a:srgbClr val="3366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Group 266"/>
          <p:cNvGrpSpPr>
            <a:grpSpLocks/>
          </p:cNvGrpSpPr>
          <p:nvPr/>
        </p:nvGrpSpPr>
        <p:grpSpPr bwMode="auto">
          <a:xfrm>
            <a:off x="1018042" y="1416843"/>
            <a:ext cx="1295400" cy="1295400"/>
            <a:chOff x="432" y="1008"/>
            <a:chExt cx="816" cy="816"/>
          </a:xfrm>
        </p:grpSpPr>
        <p:sp>
          <p:nvSpPr>
            <p:cNvPr id="36875" name="AutoShape 267"/>
            <p:cNvSpPr>
              <a:spLocks noChangeArrowheads="1"/>
            </p:cNvSpPr>
            <p:nvPr/>
          </p:nvSpPr>
          <p:spPr bwMode="auto">
            <a:xfrm>
              <a:off x="528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76" name="AutoShape 268"/>
            <p:cNvSpPr>
              <a:spLocks noChangeArrowheads="1"/>
            </p:cNvSpPr>
            <p:nvPr/>
          </p:nvSpPr>
          <p:spPr bwMode="auto">
            <a:xfrm>
              <a:off x="432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77" name="AutoShape 269"/>
            <p:cNvSpPr>
              <a:spLocks noChangeArrowheads="1"/>
            </p:cNvSpPr>
            <p:nvPr/>
          </p:nvSpPr>
          <p:spPr bwMode="auto">
            <a:xfrm>
              <a:off x="528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78" name="AutoShape 270"/>
            <p:cNvSpPr>
              <a:spLocks noChangeArrowheads="1"/>
            </p:cNvSpPr>
            <p:nvPr/>
          </p:nvSpPr>
          <p:spPr bwMode="auto">
            <a:xfrm>
              <a:off x="816" y="1296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79" name="AutoShape 271"/>
            <p:cNvSpPr>
              <a:spLocks noChangeArrowheads="1"/>
            </p:cNvSpPr>
            <p:nvPr/>
          </p:nvSpPr>
          <p:spPr bwMode="auto">
            <a:xfrm>
              <a:off x="720" y="1392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80" name="AutoShape 272"/>
            <p:cNvSpPr>
              <a:spLocks noChangeArrowheads="1"/>
            </p:cNvSpPr>
            <p:nvPr/>
          </p:nvSpPr>
          <p:spPr bwMode="auto">
            <a:xfrm>
              <a:off x="816" y="1008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81" name="AutoShape 273"/>
            <p:cNvSpPr>
              <a:spLocks noChangeArrowheads="1"/>
            </p:cNvSpPr>
            <p:nvPr/>
          </p:nvSpPr>
          <p:spPr bwMode="auto">
            <a:xfrm>
              <a:off x="432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36882" name="AutoShape 274"/>
            <p:cNvSpPr>
              <a:spLocks noChangeArrowheads="1"/>
            </p:cNvSpPr>
            <p:nvPr/>
          </p:nvSpPr>
          <p:spPr bwMode="auto">
            <a:xfrm>
              <a:off x="720" y="1104"/>
              <a:ext cx="432" cy="432"/>
            </a:xfrm>
            <a:prstGeom prst="cube">
              <a:avLst>
                <a:gd name="adj" fmla="val 25000"/>
              </a:avLst>
            </a:prstGeom>
            <a:gradFill rotWithShape="0">
              <a:gsLst>
                <a:gs pos="0">
                  <a:srgbClr val="FFCC99"/>
                </a:gs>
                <a:gs pos="100000">
                  <a:srgbClr val="FFE3C7"/>
                </a:gs>
              </a:gsLst>
              <a:path path="rect">
                <a:fillToRect r="100000" b="100000"/>
              </a:path>
            </a:gradFill>
            <a:ln w="28575">
              <a:solidFill>
                <a:srgbClr val="B23B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ts val="1500"/>
                </a:spcBef>
                <a:buBlip>
                  <a:blip r:embed="rId2"/>
                </a:buBlip>
                <a:defRPr sz="2000">
                  <a:solidFill>
                    <a:schemeClr val="tx1"/>
                  </a:solidFill>
                  <a:latin typeface="Cambria" panose="02040503050406030204" pitchFamily="18" charset="0"/>
                </a:defRPr>
              </a:lvl1pPr>
              <a:lvl2pPr marL="742950" indent="-28575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2pPr>
              <a:lvl3pPr marL="11430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3pPr>
              <a:lvl4pPr marL="1600200" indent="-228600">
                <a:spcBef>
                  <a:spcPts val="1500"/>
                </a:spcBef>
                <a:buBlip>
                  <a:blip r:embed="rId3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4pPr>
              <a:lvl5pPr marL="2057400" indent="-228600">
                <a:spcBef>
                  <a:spcPts val="1500"/>
                </a:spcBef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5pPr>
              <a:lvl6pPr marL="25146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6pPr>
              <a:lvl7pPr marL="29718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7pPr>
              <a:lvl8pPr marL="34290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8pPr>
              <a:lvl9pPr marL="3886200" indent="-228600" eaLnBrk="0" fontAlgn="base" hangingPunct="0">
                <a:spcBef>
                  <a:spcPts val="1500"/>
                </a:spcBef>
                <a:spcAft>
                  <a:spcPct val="0"/>
                </a:spcAft>
                <a:buBlip>
                  <a:blip r:embed="rId2"/>
                </a:buBlip>
                <a:defRPr sz="1600">
                  <a:solidFill>
                    <a:schemeClr val="tx1"/>
                  </a:solidFill>
                  <a:latin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160" name="Заголовок 159"/>
          <p:cNvSpPr>
            <a:spLocks noGrp="1"/>
          </p:cNvSpPr>
          <p:nvPr>
            <p:ph type="title"/>
          </p:nvPr>
        </p:nvSpPr>
        <p:spPr>
          <a:xfrm>
            <a:off x="685800" y="285750"/>
            <a:ext cx="7772400" cy="8572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Найдите объёмы фигур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34" grpId="0" animBg="1"/>
      <p:bldP spid="1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57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538" y="2852738"/>
            <a:ext cx="3529012" cy="24479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Куб 4"/>
          <p:cNvSpPr/>
          <p:nvPr/>
        </p:nvSpPr>
        <p:spPr>
          <a:xfrm>
            <a:off x="5076825" y="3249613"/>
            <a:ext cx="1511300" cy="16557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check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42" y="1566174"/>
            <a:ext cx="7055768" cy="529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46533" y="-21341"/>
            <a:ext cx="7329837" cy="1646302"/>
          </a:xfrm>
        </p:spPr>
        <p:txBody>
          <a:bodyPr/>
          <a:lstStyle/>
          <a:p>
            <a:pPr algn="ctr"/>
            <a:r>
              <a:rPr lang="ru-RU" sz="4400" dirty="0"/>
              <a:t>Единицы измерения объема</a:t>
            </a:r>
          </a:p>
        </p:txBody>
      </p:sp>
    </p:spTree>
  </p:cSld>
  <p:clrMapOvr>
    <a:masterClrMapping/>
  </p:clrMapOvr>
  <p:transition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FE80F7F-97BC-7617-4D3C-87145B199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560" y="398463"/>
            <a:ext cx="7620000" cy="1143000"/>
          </a:xfrm>
        </p:spPr>
        <p:txBody>
          <a:bodyPr/>
          <a:lstStyle/>
          <a:p>
            <a:r>
              <a:rPr lang="ru-RU" alt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 объема</a:t>
            </a:r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2FA586D5-EC1C-08D7-2C62-6B1E35DE58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9599" y="1592796"/>
            <a:ext cx="7202760" cy="4284476"/>
          </a:xfrm>
        </p:spPr>
        <p:txBody>
          <a:bodyPr/>
          <a:lstStyle/>
          <a:p>
            <a:pPr lvl="4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км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1 000 000 000 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1 000 дм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дм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1 000 см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Tx/>
              <a:buNone/>
            </a:pP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1 000 мм</a:t>
            </a:r>
            <a:r>
              <a:rPr lang="ru-RU" altLang="ru-RU" sz="32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7656" name="Rectangle 8">
            <a:extLst>
              <a:ext uri="{FF2B5EF4-FFF2-40B4-BE49-F238E27FC236}">
                <a16:creationId xmlns:a16="http://schemas.microsoft.com/office/drawing/2014/main" id="{6DA73D17-DF31-112D-6982-43C5F93EF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8" y="1592796"/>
            <a:ext cx="7202761" cy="4284476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heck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4287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>
                <a:solidFill>
                  <a:schemeClr val="accent6">
                    <a:lumMod val="50000"/>
                  </a:schemeClr>
                </a:solidFill>
              </a:rPr>
              <a:t>       </a:t>
            </a:r>
            <a:r>
              <a:rPr lang="ru-RU" sz="31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Высота кабинета 3 м, ширина 7 м, и длина 8 м. Сколько кубических метров воздуха находится в кабинете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 </a:t>
            </a:r>
          </a:p>
        </p:txBody>
      </p:sp>
      <p:pic>
        <p:nvPicPr>
          <p:cNvPr id="34818" name="Picture 2" descr="C:\Documents and Settings\Учитель\Рабочий стол\Рисунок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98" y="1844824"/>
            <a:ext cx="6162204" cy="4619411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4287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>
                <a:solidFill>
                  <a:schemeClr val="bg1"/>
                </a:solidFill>
              </a:rPr>
              <a:t>       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Высота кабинета 3 м, ширина 7 м, и длина 8 м. Сколько кубических метров воздуха находится в комнате?  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899592" y="1928801"/>
            <a:ext cx="6286544" cy="1714513"/>
          </a:xfrm>
        </p:spPr>
        <p:txBody>
          <a:bodyPr/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V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=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000" b="1" i="1" dirty="0">
                <a:solidFill>
                  <a:schemeClr val="tx2">
                    <a:lumMod val="25000"/>
                  </a:schemeClr>
                </a:solidFill>
              </a:rPr>
              <a:t>a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·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000" b="1" i="1" dirty="0">
                <a:solidFill>
                  <a:schemeClr val="tx2">
                    <a:lumMod val="25000"/>
                  </a:schemeClr>
                </a:solidFill>
              </a:rPr>
              <a:t>b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·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4000" b="1" i="1" dirty="0">
                <a:solidFill>
                  <a:schemeClr val="tx2">
                    <a:lumMod val="25000"/>
                  </a:schemeClr>
                </a:solidFill>
              </a:rPr>
              <a:t>с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;</a:t>
            </a:r>
            <a:endParaRPr lang="ru-RU" sz="4000" b="1" dirty="0">
              <a:solidFill>
                <a:schemeClr val="tx2">
                  <a:lumMod val="25000"/>
                </a:schemeClr>
              </a:solidFill>
            </a:endParaRPr>
          </a:p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V=8 · 7· 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3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= 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168</a:t>
            </a:r>
            <a:r>
              <a:rPr lang="en-US" sz="4000" b="1" dirty="0">
                <a:solidFill>
                  <a:schemeClr val="tx2">
                    <a:lumMod val="25000"/>
                  </a:schemeClr>
                </a:solidFill>
              </a:rPr>
              <a:t> </a:t>
            </a:r>
            <a:r>
              <a:rPr lang="ru-RU" sz="4000" b="1" dirty="0">
                <a:solidFill>
                  <a:schemeClr val="tx2">
                    <a:lumMod val="25000"/>
                  </a:schemeClr>
                </a:solidFill>
              </a:rPr>
              <a:t>м</a:t>
            </a:r>
            <a:r>
              <a:rPr lang="ru-RU" sz="4000" b="1" baseline="30000" dirty="0">
                <a:solidFill>
                  <a:schemeClr val="tx2">
                    <a:lumMod val="25000"/>
                  </a:schemeClr>
                </a:solidFill>
              </a:rPr>
              <a:t>3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4818" name="Picture 2" descr="C:\Documents and Settings\Учитель\Рабочий стол\Рисунок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3664655"/>
            <a:ext cx="3910263" cy="2932697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482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9409" y="188640"/>
            <a:ext cx="205056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Задача 2 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539750" y="1125538"/>
            <a:ext cx="813593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3600">
                <a:solidFill>
                  <a:srgbClr val="002060"/>
                </a:solidFill>
                <a:latin typeface="Impact" panose="020B0806030902050204" pitchFamily="34" charset="0"/>
              </a:rPr>
              <a:t>Длина бассейна 50 м, ширина 9 м. Объем бассейна 1350 м</a:t>
            </a:r>
            <a:r>
              <a:rPr lang="ru-RU" altLang="ru-RU" sz="3600" baseline="30000">
                <a:solidFill>
                  <a:srgbClr val="002060"/>
                </a:solidFill>
                <a:latin typeface="Impact" panose="020B0806030902050204" pitchFamily="34" charset="0"/>
              </a:rPr>
              <a:t>3</a:t>
            </a:r>
            <a:r>
              <a:rPr lang="ru-RU" altLang="ru-RU" sz="3600">
                <a:solidFill>
                  <a:srgbClr val="002060"/>
                </a:solidFill>
                <a:latin typeface="Impact" panose="020B0806030902050204" pitchFamily="34" charset="0"/>
              </a:rPr>
              <a:t>. Найди глубину бассейна.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852936"/>
            <a:ext cx="4992555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4178" y="188640"/>
            <a:ext cx="208101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>
                  <a:solidFill>
                    <a:srgbClr val="D6ECFF">
                      <a:tint val="1000"/>
                    </a:srgb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 pitchFamily="34" charset="0"/>
              </a:rPr>
              <a:t>Решение </a:t>
            </a:r>
            <a:endParaRPr lang="ru-RU" sz="3600" b="1" dirty="0">
              <a:ln w="19050">
                <a:solidFill>
                  <a:srgbClr val="D6ECFF">
                    <a:tint val="1000"/>
                  </a:srgb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750" y="1125538"/>
            <a:ext cx="8135938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742950" indent="-742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3600" dirty="0">
                <a:solidFill>
                  <a:srgbClr val="002060"/>
                </a:solidFill>
                <a:latin typeface="Impact" pitchFamily="34" charset="0"/>
              </a:rPr>
              <a:t>S</a:t>
            </a:r>
            <a:r>
              <a:rPr lang="ru-RU" sz="4400" dirty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en-US" sz="3600" dirty="0">
                <a:solidFill>
                  <a:srgbClr val="002060"/>
                </a:solidFill>
                <a:latin typeface="Impact" pitchFamily="34" charset="0"/>
              </a:rPr>
              <a:t>=</a:t>
            </a:r>
            <a:r>
              <a:rPr lang="ru-RU" sz="3600" dirty="0">
                <a:solidFill>
                  <a:srgbClr val="002060"/>
                </a:solidFill>
                <a:latin typeface="Impact" pitchFamily="34" charset="0"/>
              </a:rPr>
              <a:t> </a:t>
            </a:r>
            <a:r>
              <a:rPr lang="en-US" sz="3600" dirty="0">
                <a:solidFill>
                  <a:srgbClr val="002060"/>
                </a:solidFill>
                <a:latin typeface="Impact" pitchFamily="34" charset="0"/>
              </a:rPr>
              <a:t>50 * 9 = 450 </a:t>
            </a:r>
            <a:r>
              <a:rPr lang="ru-RU" sz="3600" dirty="0">
                <a:solidFill>
                  <a:srgbClr val="002060"/>
                </a:solidFill>
                <a:latin typeface="Impact" pitchFamily="34" charset="0"/>
              </a:rPr>
              <a:t>м</a:t>
            </a:r>
            <a:r>
              <a:rPr lang="ru-RU" sz="3600" baseline="30000" dirty="0">
                <a:solidFill>
                  <a:srgbClr val="002060"/>
                </a:solidFill>
                <a:latin typeface="Impact" pitchFamily="34" charset="0"/>
              </a:rPr>
              <a:t>2</a:t>
            </a:r>
          </a:p>
          <a:p>
            <a:pPr marL="742950" indent="-742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3600" baseline="30000" dirty="0">
              <a:solidFill>
                <a:srgbClr val="002060"/>
              </a:solidFill>
              <a:latin typeface="Impact" pitchFamily="34" charset="0"/>
            </a:endParaRPr>
          </a:p>
          <a:p>
            <a:pPr marL="742950" indent="-742950" algn="just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600" dirty="0">
                <a:solidFill>
                  <a:srgbClr val="002060"/>
                </a:solidFill>
                <a:latin typeface="Impact" pitchFamily="34" charset="0"/>
              </a:rPr>
              <a:t>1350 : 450 = 3 м – глубина бассейна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Impact" pitchFamily="34" charset="0"/>
              </a:rPr>
              <a:t>     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Impact" pitchFamily="34" charset="0"/>
              </a:rPr>
              <a:t>Ответ : 3 м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24944"/>
            <a:ext cx="4992555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4" descr="http://flatblog.ru/wp-content/upload/ppttojpg/Vychislenieobemapryamougolnogoparallelepipeda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Freeform 2" descr="Контурные ромбики"/>
          <p:cNvSpPr>
            <a:spLocks/>
          </p:cNvSpPr>
          <p:nvPr/>
        </p:nvSpPr>
        <p:spPr bwMode="auto">
          <a:xfrm>
            <a:off x="546100" y="2362200"/>
            <a:ext cx="774700" cy="3238500"/>
          </a:xfrm>
          <a:custGeom>
            <a:avLst/>
            <a:gdLst>
              <a:gd name="T0" fmla="*/ 0 w 488"/>
              <a:gd name="T1" fmla="*/ 2147483647 h 2040"/>
              <a:gd name="T2" fmla="*/ 2147483647 w 488"/>
              <a:gd name="T3" fmla="*/ 2147483647 h 2040"/>
              <a:gd name="T4" fmla="*/ 2147483647 w 488"/>
              <a:gd name="T5" fmla="*/ 0 h 2040"/>
              <a:gd name="T6" fmla="*/ 0 w 488"/>
              <a:gd name="T7" fmla="*/ 2147483647 h 2040"/>
              <a:gd name="T8" fmla="*/ 0 w 488"/>
              <a:gd name="T9" fmla="*/ 2147483647 h 20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8"/>
              <a:gd name="T16" fmla="*/ 0 h 2040"/>
              <a:gd name="T17" fmla="*/ 488 w 488"/>
              <a:gd name="T18" fmla="*/ 2040 h 20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8" h="2040">
                <a:moveTo>
                  <a:pt x="0" y="2040"/>
                </a:moveTo>
                <a:lnTo>
                  <a:pt x="488" y="1536"/>
                </a:lnTo>
                <a:lnTo>
                  <a:pt x="488" y="0"/>
                </a:lnTo>
                <a:lnTo>
                  <a:pt x="0" y="512"/>
                </a:lnTo>
                <a:lnTo>
                  <a:pt x="0" y="2040"/>
                </a:lnTo>
                <a:close/>
              </a:path>
            </a:pathLst>
          </a:custGeom>
          <a:pattFill prst="openDmnd">
            <a:fgClr>
              <a:srgbClr val="CC00CC"/>
            </a:fgClr>
            <a:bgClr>
              <a:schemeClr val="bg1"/>
            </a:bgClr>
          </a:pattFill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3523" name="Freeform 3" descr="Контурные ромбики"/>
          <p:cNvSpPr>
            <a:spLocks/>
          </p:cNvSpPr>
          <p:nvPr/>
        </p:nvSpPr>
        <p:spPr bwMode="auto">
          <a:xfrm>
            <a:off x="1308100" y="2362200"/>
            <a:ext cx="3594100" cy="2463800"/>
          </a:xfrm>
          <a:custGeom>
            <a:avLst/>
            <a:gdLst>
              <a:gd name="T0" fmla="*/ 0 w 1496"/>
              <a:gd name="T1" fmla="*/ 0 h 1552"/>
              <a:gd name="T2" fmla="*/ 2147483647 w 1496"/>
              <a:gd name="T3" fmla="*/ 2147483647 h 1552"/>
              <a:gd name="T4" fmla="*/ 2147483647 w 1496"/>
              <a:gd name="T5" fmla="*/ 2147483647 h 1552"/>
              <a:gd name="T6" fmla="*/ 0 w 1496"/>
              <a:gd name="T7" fmla="*/ 2147483647 h 1552"/>
              <a:gd name="T8" fmla="*/ 0 w 1496"/>
              <a:gd name="T9" fmla="*/ 0 h 15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6"/>
              <a:gd name="T16" fmla="*/ 0 h 1552"/>
              <a:gd name="T17" fmla="*/ 1496 w 1496"/>
              <a:gd name="T18" fmla="*/ 1552 h 15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6" h="1552">
                <a:moveTo>
                  <a:pt x="0" y="0"/>
                </a:moveTo>
                <a:lnTo>
                  <a:pt x="1496" y="8"/>
                </a:lnTo>
                <a:lnTo>
                  <a:pt x="1496" y="1544"/>
                </a:lnTo>
                <a:lnTo>
                  <a:pt x="0" y="1552"/>
                </a:lnTo>
                <a:lnTo>
                  <a:pt x="0" y="0"/>
                </a:lnTo>
                <a:close/>
              </a:path>
            </a:pathLst>
          </a:custGeom>
          <a:pattFill prst="openDmnd">
            <a:fgClr>
              <a:srgbClr val="FF3300"/>
            </a:fgClr>
            <a:bgClr>
              <a:schemeClr val="bg1"/>
            </a:bgClr>
          </a:pattFill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508000" y="2362200"/>
            <a:ext cx="4356100" cy="3238500"/>
            <a:chOff x="320" y="1896"/>
            <a:chExt cx="2744" cy="2040"/>
          </a:xfrm>
        </p:grpSpPr>
        <p:sp>
          <p:nvSpPr>
            <p:cNvPr id="21552" name="Freeform 5" descr="Контурные ромбики"/>
            <p:cNvSpPr>
              <a:spLocks/>
            </p:cNvSpPr>
            <p:nvPr/>
          </p:nvSpPr>
          <p:spPr bwMode="auto">
            <a:xfrm>
              <a:off x="331" y="1896"/>
              <a:ext cx="2733" cy="504"/>
            </a:xfrm>
            <a:custGeom>
              <a:avLst/>
              <a:gdLst>
                <a:gd name="T0" fmla="*/ 501 w 2733"/>
                <a:gd name="T1" fmla="*/ 0 h 504"/>
                <a:gd name="T2" fmla="*/ 2733 w 2733"/>
                <a:gd name="T3" fmla="*/ 8 h 504"/>
                <a:gd name="T4" fmla="*/ 2221 w 2733"/>
                <a:gd name="T5" fmla="*/ 496 h 504"/>
                <a:gd name="T6" fmla="*/ 0 w 2733"/>
                <a:gd name="T7" fmla="*/ 504 h 504"/>
                <a:gd name="T8" fmla="*/ 501 w 2733"/>
                <a:gd name="T9" fmla="*/ 0 h 5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3"/>
                <a:gd name="T16" fmla="*/ 0 h 504"/>
                <a:gd name="T17" fmla="*/ 2733 w 2733"/>
                <a:gd name="T18" fmla="*/ 504 h 5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3" h="504">
                  <a:moveTo>
                    <a:pt x="501" y="0"/>
                  </a:moveTo>
                  <a:lnTo>
                    <a:pt x="2733" y="8"/>
                  </a:lnTo>
                  <a:lnTo>
                    <a:pt x="2221" y="496"/>
                  </a:lnTo>
                  <a:lnTo>
                    <a:pt x="0" y="504"/>
                  </a:lnTo>
                  <a:lnTo>
                    <a:pt x="501" y="0"/>
                  </a:lnTo>
                  <a:close/>
                </a:path>
              </a:pathLst>
            </a:custGeom>
            <a:pattFill prst="openDmnd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3" name="Freeform 6" descr="Контурные ромбики"/>
            <p:cNvSpPr>
              <a:spLocks/>
            </p:cNvSpPr>
            <p:nvPr/>
          </p:nvSpPr>
          <p:spPr bwMode="auto">
            <a:xfrm>
              <a:off x="320" y="3424"/>
              <a:ext cx="2728" cy="512"/>
            </a:xfrm>
            <a:custGeom>
              <a:avLst/>
              <a:gdLst>
                <a:gd name="T0" fmla="*/ 520 w 2728"/>
                <a:gd name="T1" fmla="*/ 16 h 512"/>
                <a:gd name="T2" fmla="*/ 2728 w 2728"/>
                <a:gd name="T3" fmla="*/ 0 h 512"/>
                <a:gd name="T4" fmla="*/ 2256 w 2728"/>
                <a:gd name="T5" fmla="*/ 512 h 512"/>
                <a:gd name="T6" fmla="*/ 0 w 2728"/>
                <a:gd name="T7" fmla="*/ 496 h 512"/>
                <a:gd name="T8" fmla="*/ 520 w 2728"/>
                <a:gd name="T9" fmla="*/ 16 h 5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8"/>
                <a:gd name="T16" fmla="*/ 0 h 512"/>
                <a:gd name="T17" fmla="*/ 2728 w 2728"/>
                <a:gd name="T18" fmla="*/ 512 h 5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8" h="512">
                  <a:moveTo>
                    <a:pt x="520" y="16"/>
                  </a:moveTo>
                  <a:lnTo>
                    <a:pt x="2728" y="0"/>
                  </a:lnTo>
                  <a:lnTo>
                    <a:pt x="2256" y="512"/>
                  </a:lnTo>
                  <a:lnTo>
                    <a:pt x="0" y="496"/>
                  </a:lnTo>
                  <a:lnTo>
                    <a:pt x="520" y="16"/>
                  </a:lnTo>
                  <a:close/>
                </a:path>
              </a:pathLst>
            </a:custGeom>
            <a:pattFill prst="openDmnd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09" name="AutoShape 7"/>
          <p:cNvSpPr>
            <a:spLocks noChangeArrowheads="1"/>
          </p:cNvSpPr>
          <p:nvPr/>
        </p:nvSpPr>
        <p:spPr bwMode="auto">
          <a:xfrm>
            <a:off x="533400" y="2362200"/>
            <a:ext cx="4356100" cy="3251200"/>
          </a:xfrm>
          <a:prstGeom prst="cube">
            <a:avLst>
              <a:gd name="adj" fmla="val 2500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ru-RU" altLang="ru-RU" sz="3000" baseline="-25000">
              <a:latin typeface="Times New Roman" pitchFamily="18" charset="0"/>
            </a:endParaRPr>
          </a:p>
        </p:txBody>
      </p:sp>
      <p:sp>
        <p:nvSpPr>
          <p:cNvPr id="21510" name="Line 8"/>
          <p:cNvSpPr>
            <a:spLocks noChangeShapeType="1"/>
          </p:cNvSpPr>
          <p:nvPr/>
        </p:nvSpPr>
        <p:spPr bwMode="auto">
          <a:xfrm>
            <a:off x="1320800" y="2349500"/>
            <a:ext cx="0" cy="241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Freeform 9"/>
          <p:cNvSpPr>
            <a:spLocks/>
          </p:cNvSpPr>
          <p:nvPr/>
        </p:nvSpPr>
        <p:spPr bwMode="auto">
          <a:xfrm>
            <a:off x="546100" y="4813300"/>
            <a:ext cx="4343400" cy="787400"/>
          </a:xfrm>
          <a:custGeom>
            <a:avLst/>
            <a:gdLst>
              <a:gd name="T0" fmla="*/ 2147483647 w 2736"/>
              <a:gd name="T1" fmla="*/ 0 h 496"/>
              <a:gd name="T2" fmla="*/ 2147483647 w 2736"/>
              <a:gd name="T3" fmla="*/ 0 h 496"/>
              <a:gd name="T4" fmla="*/ 0 w 2736"/>
              <a:gd name="T5" fmla="*/ 2147483647 h 496"/>
              <a:gd name="T6" fmla="*/ 0 60000 65536"/>
              <a:gd name="T7" fmla="*/ 0 60000 65536"/>
              <a:gd name="T8" fmla="*/ 0 60000 65536"/>
              <a:gd name="T9" fmla="*/ 0 w 2736"/>
              <a:gd name="T10" fmla="*/ 0 h 496"/>
              <a:gd name="T11" fmla="*/ 2736 w 2736"/>
              <a:gd name="T12" fmla="*/ 496 h 4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36" h="496">
                <a:moveTo>
                  <a:pt x="2736" y="0"/>
                </a:moveTo>
                <a:lnTo>
                  <a:pt x="496" y="0"/>
                </a:lnTo>
                <a:lnTo>
                  <a:pt x="0" y="496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Rectangle 10"/>
          <p:cNvSpPr>
            <a:spLocks noChangeArrowheads="1"/>
          </p:cNvSpPr>
          <p:nvPr/>
        </p:nvSpPr>
        <p:spPr bwMode="auto">
          <a:xfrm>
            <a:off x="2417763" y="5400675"/>
            <a:ext cx="692150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i="1">
                <a:solidFill>
                  <a:schemeClr val="tx2"/>
                </a:solidFill>
                <a:latin typeface="Times New Roman" pitchFamily="18" charset="0"/>
              </a:rPr>
              <a:t>a</a:t>
            </a:r>
            <a:r>
              <a:rPr lang="ru-RU" altLang="ru-RU" sz="3900" b="1">
                <a:latin typeface="Times New Roman" pitchFamily="18" charset="0"/>
              </a:rPr>
              <a:t>  </a:t>
            </a:r>
          </a:p>
        </p:txBody>
      </p:sp>
      <p:sp>
        <p:nvSpPr>
          <p:cNvPr id="363533" name="Freeform 13" descr="Контурные ромбики"/>
          <p:cNvSpPr>
            <a:spLocks/>
          </p:cNvSpPr>
          <p:nvPr/>
        </p:nvSpPr>
        <p:spPr bwMode="auto">
          <a:xfrm>
            <a:off x="4089400" y="2374900"/>
            <a:ext cx="774700" cy="3238500"/>
          </a:xfrm>
          <a:custGeom>
            <a:avLst/>
            <a:gdLst>
              <a:gd name="T0" fmla="*/ 0 w 488"/>
              <a:gd name="T1" fmla="*/ 2147483647 h 2040"/>
              <a:gd name="T2" fmla="*/ 2147483647 w 488"/>
              <a:gd name="T3" fmla="*/ 2147483647 h 2040"/>
              <a:gd name="T4" fmla="*/ 2147483647 w 488"/>
              <a:gd name="T5" fmla="*/ 0 h 2040"/>
              <a:gd name="T6" fmla="*/ 0 w 488"/>
              <a:gd name="T7" fmla="*/ 2147483647 h 2040"/>
              <a:gd name="T8" fmla="*/ 0 w 488"/>
              <a:gd name="T9" fmla="*/ 2147483647 h 20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8"/>
              <a:gd name="T16" fmla="*/ 0 h 2040"/>
              <a:gd name="T17" fmla="*/ 488 w 488"/>
              <a:gd name="T18" fmla="*/ 2040 h 20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8" h="2040">
                <a:moveTo>
                  <a:pt x="0" y="2040"/>
                </a:moveTo>
                <a:lnTo>
                  <a:pt x="488" y="1536"/>
                </a:lnTo>
                <a:lnTo>
                  <a:pt x="488" y="0"/>
                </a:lnTo>
                <a:lnTo>
                  <a:pt x="0" y="512"/>
                </a:lnTo>
                <a:lnTo>
                  <a:pt x="0" y="2040"/>
                </a:lnTo>
                <a:close/>
              </a:path>
            </a:pathLst>
          </a:custGeom>
          <a:pattFill prst="openDmnd">
            <a:fgClr>
              <a:srgbClr val="CC00CC"/>
            </a:fgClr>
            <a:bgClr>
              <a:schemeClr val="bg1"/>
            </a:bgClr>
          </a:pattFill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3534" name="Freeform 14" descr="Контурные ромбики"/>
          <p:cNvSpPr>
            <a:spLocks/>
          </p:cNvSpPr>
          <p:nvPr/>
        </p:nvSpPr>
        <p:spPr bwMode="auto">
          <a:xfrm>
            <a:off x="533400" y="3194050"/>
            <a:ext cx="3536950" cy="2413000"/>
          </a:xfrm>
          <a:custGeom>
            <a:avLst/>
            <a:gdLst>
              <a:gd name="T0" fmla="*/ 2147483647 w 1476"/>
              <a:gd name="T1" fmla="*/ 0 h 1536"/>
              <a:gd name="T2" fmla="*/ 2147483647 w 1476"/>
              <a:gd name="T3" fmla="*/ 0 h 1536"/>
              <a:gd name="T4" fmla="*/ 2147483647 w 1476"/>
              <a:gd name="T5" fmla="*/ 2147483647 h 1536"/>
              <a:gd name="T6" fmla="*/ 0 w 1476"/>
              <a:gd name="T7" fmla="*/ 2147483647 h 1536"/>
              <a:gd name="T8" fmla="*/ 2147483647 w 1476"/>
              <a:gd name="T9" fmla="*/ 0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6"/>
              <a:gd name="T16" fmla="*/ 0 h 1536"/>
              <a:gd name="T17" fmla="*/ 1476 w 1476"/>
              <a:gd name="T18" fmla="*/ 1536 h 1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6" h="1536">
                <a:moveTo>
                  <a:pt x="4" y="0"/>
                </a:moveTo>
                <a:lnTo>
                  <a:pt x="1472" y="0"/>
                </a:lnTo>
                <a:lnTo>
                  <a:pt x="1476" y="1528"/>
                </a:lnTo>
                <a:lnTo>
                  <a:pt x="0" y="1536"/>
                </a:lnTo>
                <a:lnTo>
                  <a:pt x="4" y="0"/>
                </a:lnTo>
                <a:close/>
              </a:path>
            </a:pathLst>
          </a:custGeom>
          <a:pattFill prst="openDmnd">
            <a:fgClr>
              <a:srgbClr val="FF3300"/>
            </a:fgClr>
            <a:bgClr>
              <a:schemeClr val="bg1"/>
            </a:bgClr>
          </a:pattFill>
          <a:ln w="9525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3536" name="Text Box 16"/>
          <p:cNvSpPr txBox="1">
            <a:spLocks noChangeArrowheads="1"/>
          </p:cNvSpPr>
          <p:nvPr/>
        </p:nvSpPr>
        <p:spPr bwMode="auto">
          <a:xfrm>
            <a:off x="4611688" y="1330325"/>
            <a:ext cx="41957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S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=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2(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ab</a:t>
            </a:r>
            <a:r>
              <a:rPr lang="ru-RU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ac</a:t>
            </a:r>
            <a:r>
              <a:rPr lang="ru-RU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i="1" dirty="0" err="1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bc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)</a:t>
            </a:r>
            <a:endParaRPr lang="ru-RU" altLang="ru-RU" sz="3900" b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63537" name="Text Box 17"/>
          <p:cNvSpPr txBox="1">
            <a:spLocks noChangeArrowheads="1"/>
          </p:cNvSpPr>
          <p:nvPr/>
        </p:nvSpPr>
        <p:spPr bwMode="auto">
          <a:xfrm>
            <a:off x="5230813" y="3986213"/>
            <a:ext cx="3482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L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=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4(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</a:t>
            </a:r>
            <a:r>
              <a:rPr lang="ru-RU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b</a:t>
            </a:r>
            <a:r>
              <a:rPr lang="ru-RU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)</a:t>
            </a:r>
            <a:endParaRPr lang="ru-RU" altLang="ru-RU" sz="3900" b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63538" name="Text Box 18"/>
          <p:cNvSpPr txBox="1">
            <a:spLocks noChangeArrowheads="1"/>
          </p:cNvSpPr>
          <p:nvPr/>
        </p:nvSpPr>
        <p:spPr bwMode="auto">
          <a:xfrm>
            <a:off x="5205413" y="3198813"/>
            <a:ext cx="1558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L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=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4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1518" name="Rectangle 19"/>
          <p:cNvSpPr>
            <a:spLocks noChangeArrowheads="1"/>
          </p:cNvSpPr>
          <p:nvPr/>
        </p:nvSpPr>
        <p:spPr bwMode="auto">
          <a:xfrm>
            <a:off x="4492625" y="5051425"/>
            <a:ext cx="72072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i="1">
                <a:solidFill>
                  <a:schemeClr val="tx2"/>
                </a:solidFill>
                <a:latin typeface="Times New Roman" pitchFamily="18" charset="0"/>
              </a:rPr>
              <a:t>b</a:t>
            </a:r>
            <a:r>
              <a:rPr lang="ru-RU" altLang="ru-RU" sz="3900" b="1">
                <a:latin typeface="Times New Roman" pitchFamily="18" charset="0"/>
              </a:rPr>
              <a:t>  </a:t>
            </a:r>
          </a:p>
        </p:txBody>
      </p:sp>
      <p:sp>
        <p:nvSpPr>
          <p:cNvPr id="363541" name="Text Box 21"/>
          <p:cNvSpPr txBox="1">
            <a:spLocks noChangeArrowheads="1"/>
          </p:cNvSpPr>
          <p:nvPr/>
        </p:nvSpPr>
        <p:spPr bwMode="auto">
          <a:xfrm>
            <a:off x="423863" y="935038"/>
            <a:ext cx="42164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2800" b="1">
                <a:solidFill>
                  <a:srgbClr val="CC00CC"/>
                </a:solidFill>
                <a:latin typeface="Times New Roman" pitchFamily="18" charset="0"/>
                <a:cs typeface="Arial" charset="0"/>
              </a:rPr>
              <a:t>Площадь поверхности:</a:t>
            </a:r>
          </a:p>
        </p:txBody>
      </p:sp>
      <p:sp>
        <p:nvSpPr>
          <p:cNvPr id="363542" name="Text Box 22"/>
          <p:cNvSpPr txBox="1">
            <a:spLocks noChangeArrowheads="1"/>
          </p:cNvSpPr>
          <p:nvPr/>
        </p:nvSpPr>
        <p:spPr bwMode="auto">
          <a:xfrm>
            <a:off x="5497513" y="2770188"/>
            <a:ext cx="274478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2800" b="1">
                <a:solidFill>
                  <a:srgbClr val="CC00CC"/>
                </a:solidFill>
                <a:latin typeface="Times New Roman" pitchFamily="18" charset="0"/>
                <a:cs typeface="Arial" charset="0"/>
              </a:rPr>
              <a:t>Длина ребер:</a:t>
            </a:r>
          </a:p>
        </p:txBody>
      </p:sp>
      <p:sp>
        <p:nvSpPr>
          <p:cNvPr id="15380" name="Text Box 15"/>
          <p:cNvSpPr txBox="1">
            <a:spLocks noChangeArrowheads="1"/>
          </p:cNvSpPr>
          <p:nvPr/>
        </p:nvSpPr>
        <p:spPr bwMode="auto">
          <a:xfrm>
            <a:off x="4024313" y="757238"/>
            <a:ext cx="297656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39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S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=</a:t>
            </a:r>
            <a:r>
              <a:rPr lang="ru-RU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ab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381" name="Text Box 23"/>
          <p:cNvSpPr txBox="1">
            <a:spLocks noChangeArrowheads="1"/>
          </p:cNvSpPr>
          <p:nvPr/>
        </p:nvSpPr>
        <p:spPr bwMode="auto">
          <a:xfrm>
            <a:off x="6591300" y="809625"/>
            <a:ext cx="2178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39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altLang="ru-RU" sz="39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+ 2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bc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5497513" y="798513"/>
            <a:ext cx="21177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39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en-US" altLang="ru-RU" sz="39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+2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ac 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33400" y="2374900"/>
            <a:ext cx="4305300" cy="3214688"/>
            <a:chOff x="336" y="1904"/>
            <a:chExt cx="2712" cy="2025"/>
          </a:xfrm>
        </p:grpSpPr>
        <p:sp>
          <p:nvSpPr>
            <p:cNvPr id="21548" name="Freeform 26"/>
            <p:cNvSpPr>
              <a:spLocks/>
            </p:cNvSpPr>
            <p:nvPr/>
          </p:nvSpPr>
          <p:spPr bwMode="auto">
            <a:xfrm>
              <a:off x="344" y="3928"/>
              <a:ext cx="2224" cy="1"/>
            </a:xfrm>
            <a:custGeom>
              <a:avLst/>
              <a:gdLst>
                <a:gd name="T0" fmla="*/ 0 w 2224"/>
                <a:gd name="T1" fmla="*/ 0 h 1"/>
                <a:gd name="T2" fmla="*/ 2224 w 2224"/>
                <a:gd name="T3" fmla="*/ 0 h 1"/>
                <a:gd name="T4" fmla="*/ 0 60000 65536"/>
                <a:gd name="T5" fmla="*/ 0 60000 65536"/>
                <a:gd name="T6" fmla="*/ 0 w 2224"/>
                <a:gd name="T7" fmla="*/ 0 h 1"/>
                <a:gd name="T8" fmla="*/ 2224 w 222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24" h="1">
                  <a:moveTo>
                    <a:pt x="0" y="0"/>
                  </a:moveTo>
                  <a:lnTo>
                    <a:pt x="2224" y="0"/>
                  </a:lnTo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9" name="Freeform 27"/>
            <p:cNvSpPr>
              <a:spLocks/>
            </p:cNvSpPr>
            <p:nvPr/>
          </p:nvSpPr>
          <p:spPr bwMode="auto">
            <a:xfrm>
              <a:off x="832" y="1904"/>
              <a:ext cx="2216" cy="1"/>
            </a:xfrm>
            <a:custGeom>
              <a:avLst/>
              <a:gdLst>
                <a:gd name="T0" fmla="*/ 0 w 2216"/>
                <a:gd name="T1" fmla="*/ 0 h 1"/>
                <a:gd name="T2" fmla="*/ 2216 w 2216"/>
                <a:gd name="T3" fmla="*/ 0 h 1"/>
                <a:gd name="T4" fmla="*/ 0 60000 65536"/>
                <a:gd name="T5" fmla="*/ 0 60000 65536"/>
                <a:gd name="T6" fmla="*/ 0 w 2216"/>
                <a:gd name="T7" fmla="*/ 0 h 1"/>
                <a:gd name="T8" fmla="*/ 2216 w 221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16" h="1">
                  <a:moveTo>
                    <a:pt x="0" y="0"/>
                  </a:moveTo>
                  <a:lnTo>
                    <a:pt x="2216" y="0"/>
                  </a:lnTo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0" name="Freeform 28"/>
            <p:cNvSpPr>
              <a:spLocks/>
            </p:cNvSpPr>
            <p:nvPr/>
          </p:nvSpPr>
          <p:spPr bwMode="auto">
            <a:xfrm>
              <a:off x="336" y="2400"/>
              <a:ext cx="2224" cy="8"/>
            </a:xfrm>
            <a:custGeom>
              <a:avLst/>
              <a:gdLst>
                <a:gd name="T0" fmla="*/ 0 w 2224"/>
                <a:gd name="T1" fmla="*/ 8 h 8"/>
                <a:gd name="T2" fmla="*/ 2224 w 2224"/>
                <a:gd name="T3" fmla="*/ 0 h 8"/>
                <a:gd name="T4" fmla="*/ 0 60000 65536"/>
                <a:gd name="T5" fmla="*/ 0 60000 65536"/>
                <a:gd name="T6" fmla="*/ 0 w 2224"/>
                <a:gd name="T7" fmla="*/ 0 h 8"/>
                <a:gd name="T8" fmla="*/ 2224 w 2224"/>
                <a:gd name="T9" fmla="*/ 8 h 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24" h="8">
                  <a:moveTo>
                    <a:pt x="0" y="8"/>
                  </a:moveTo>
                  <a:lnTo>
                    <a:pt x="2224" y="0"/>
                  </a:lnTo>
                </a:path>
              </a:pathLst>
            </a:custGeom>
            <a:noFill/>
            <a:ln w="57150">
              <a:solidFill>
                <a:srgbClr val="FF0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1" name="Freeform 29"/>
            <p:cNvSpPr>
              <a:spLocks/>
            </p:cNvSpPr>
            <p:nvPr/>
          </p:nvSpPr>
          <p:spPr bwMode="auto">
            <a:xfrm>
              <a:off x="848" y="3432"/>
              <a:ext cx="2200" cy="16"/>
            </a:xfrm>
            <a:custGeom>
              <a:avLst/>
              <a:gdLst>
                <a:gd name="T0" fmla="*/ 0 w 2200"/>
                <a:gd name="T1" fmla="*/ 16 h 16"/>
                <a:gd name="T2" fmla="*/ 2200 w 2200"/>
                <a:gd name="T3" fmla="*/ 0 h 16"/>
                <a:gd name="T4" fmla="*/ 0 60000 65536"/>
                <a:gd name="T5" fmla="*/ 0 60000 65536"/>
                <a:gd name="T6" fmla="*/ 0 w 2200"/>
                <a:gd name="T7" fmla="*/ 0 h 16"/>
                <a:gd name="T8" fmla="*/ 2200 w 2200"/>
                <a:gd name="T9" fmla="*/ 16 h 1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00" h="16">
                  <a:moveTo>
                    <a:pt x="0" y="16"/>
                  </a:moveTo>
                  <a:lnTo>
                    <a:pt x="2200" y="0"/>
                  </a:lnTo>
                </a:path>
              </a:pathLst>
            </a:custGeom>
            <a:noFill/>
            <a:ln w="57150">
              <a:solidFill>
                <a:srgbClr val="FF0000"/>
              </a:solidFill>
              <a:prstDash val="dash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3550" name="Text Box 30"/>
          <p:cNvSpPr txBox="1">
            <a:spLocks noChangeArrowheads="1"/>
          </p:cNvSpPr>
          <p:nvPr/>
        </p:nvSpPr>
        <p:spPr bwMode="auto">
          <a:xfrm>
            <a:off x="6742113" y="3211513"/>
            <a:ext cx="9890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+4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b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363551" name="Text Box 31"/>
          <p:cNvSpPr txBox="1">
            <a:spLocks noChangeArrowheads="1"/>
          </p:cNvSpPr>
          <p:nvPr/>
        </p:nvSpPr>
        <p:spPr bwMode="auto">
          <a:xfrm>
            <a:off x="7656513" y="3224213"/>
            <a:ext cx="960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+4</a:t>
            </a:r>
            <a:r>
              <a:rPr lang="en-US" altLang="ru-RU" sz="3900" b="1" i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c</a:t>
            </a:r>
            <a:endParaRPr lang="ru-RU" altLang="ru-RU" sz="3900" b="1" i="1" dirty="0">
              <a:solidFill>
                <a:srgbClr val="002060"/>
              </a:solidFill>
              <a:latin typeface="Times New Roman" pitchFamily="18" charset="0"/>
              <a:cs typeface="Arial" charset="0"/>
            </a:endParaRPr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520700" y="2374900"/>
            <a:ext cx="4381500" cy="3238500"/>
            <a:chOff x="328" y="1904"/>
            <a:chExt cx="2760" cy="2040"/>
          </a:xfrm>
        </p:grpSpPr>
        <p:sp>
          <p:nvSpPr>
            <p:cNvPr id="21544" name="Line 38"/>
            <p:cNvSpPr>
              <a:spLocks noChangeShapeType="1"/>
            </p:cNvSpPr>
            <p:nvPr/>
          </p:nvSpPr>
          <p:spPr bwMode="auto">
            <a:xfrm>
              <a:off x="3077" y="1904"/>
              <a:ext cx="11" cy="1552"/>
            </a:xfrm>
            <a:prstGeom prst="line">
              <a:avLst/>
            </a:prstGeom>
            <a:noFill/>
            <a:ln w="57150">
              <a:solidFill>
                <a:srgbClr val="0099FF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5" name="Line 39"/>
            <p:cNvSpPr>
              <a:spLocks noChangeShapeType="1"/>
            </p:cNvSpPr>
            <p:nvPr/>
          </p:nvSpPr>
          <p:spPr bwMode="auto">
            <a:xfrm>
              <a:off x="2558" y="2392"/>
              <a:ext cx="11" cy="1552"/>
            </a:xfrm>
            <a:prstGeom prst="line">
              <a:avLst/>
            </a:prstGeom>
            <a:noFill/>
            <a:ln w="57150">
              <a:solidFill>
                <a:srgbClr val="0099FF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6" name="Freeform 40"/>
            <p:cNvSpPr>
              <a:spLocks/>
            </p:cNvSpPr>
            <p:nvPr/>
          </p:nvSpPr>
          <p:spPr bwMode="auto">
            <a:xfrm>
              <a:off x="328" y="2416"/>
              <a:ext cx="16" cy="1520"/>
            </a:xfrm>
            <a:custGeom>
              <a:avLst/>
              <a:gdLst>
                <a:gd name="T0" fmla="*/ 0 w 16"/>
                <a:gd name="T1" fmla="*/ 0 h 1520"/>
                <a:gd name="T2" fmla="*/ 16 w 16"/>
                <a:gd name="T3" fmla="*/ 1520 h 1520"/>
                <a:gd name="T4" fmla="*/ 0 60000 65536"/>
                <a:gd name="T5" fmla="*/ 0 60000 65536"/>
                <a:gd name="T6" fmla="*/ 0 w 16"/>
                <a:gd name="T7" fmla="*/ 0 h 1520"/>
                <a:gd name="T8" fmla="*/ 16 w 16"/>
                <a:gd name="T9" fmla="*/ 1520 h 15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1520">
                  <a:moveTo>
                    <a:pt x="0" y="0"/>
                  </a:moveTo>
                  <a:lnTo>
                    <a:pt x="16" y="1520"/>
                  </a:lnTo>
                </a:path>
              </a:pathLst>
            </a:custGeom>
            <a:noFill/>
            <a:ln w="57150">
              <a:solidFill>
                <a:srgbClr val="0099FF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7" name="Freeform 41"/>
            <p:cNvSpPr>
              <a:spLocks/>
            </p:cNvSpPr>
            <p:nvPr/>
          </p:nvSpPr>
          <p:spPr bwMode="auto">
            <a:xfrm>
              <a:off x="829" y="1920"/>
              <a:ext cx="11" cy="1520"/>
            </a:xfrm>
            <a:custGeom>
              <a:avLst/>
              <a:gdLst>
                <a:gd name="T0" fmla="*/ 0 w 11"/>
                <a:gd name="T1" fmla="*/ 0 h 1520"/>
                <a:gd name="T2" fmla="*/ 11 w 11"/>
                <a:gd name="T3" fmla="*/ 1520 h 1520"/>
                <a:gd name="T4" fmla="*/ 0 60000 65536"/>
                <a:gd name="T5" fmla="*/ 0 60000 65536"/>
                <a:gd name="T6" fmla="*/ 0 w 11"/>
                <a:gd name="T7" fmla="*/ 0 h 1520"/>
                <a:gd name="T8" fmla="*/ 11 w 11"/>
                <a:gd name="T9" fmla="*/ 1520 h 15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1520">
                  <a:moveTo>
                    <a:pt x="0" y="0"/>
                  </a:moveTo>
                  <a:lnTo>
                    <a:pt x="11" y="1520"/>
                  </a:lnTo>
                </a:path>
              </a:pathLst>
            </a:custGeom>
            <a:noFill/>
            <a:ln w="57150">
              <a:solidFill>
                <a:srgbClr val="0099FF"/>
              </a:solidFill>
              <a:prstDash val="dash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44"/>
          <p:cNvGrpSpPr>
            <a:grpSpLocks/>
          </p:cNvGrpSpPr>
          <p:nvPr/>
        </p:nvGrpSpPr>
        <p:grpSpPr bwMode="auto">
          <a:xfrm>
            <a:off x="546100" y="2349500"/>
            <a:ext cx="4343400" cy="3251200"/>
            <a:chOff x="344" y="1888"/>
            <a:chExt cx="2736" cy="2048"/>
          </a:xfrm>
        </p:grpSpPr>
        <p:sp>
          <p:nvSpPr>
            <p:cNvPr id="21540" name="Freeform 33"/>
            <p:cNvSpPr>
              <a:spLocks/>
            </p:cNvSpPr>
            <p:nvPr/>
          </p:nvSpPr>
          <p:spPr bwMode="auto">
            <a:xfrm>
              <a:off x="2560" y="3424"/>
              <a:ext cx="520" cy="512"/>
            </a:xfrm>
            <a:custGeom>
              <a:avLst/>
              <a:gdLst>
                <a:gd name="T0" fmla="*/ 520 w 520"/>
                <a:gd name="T1" fmla="*/ 0 h 512"/>
                <a:gd name="T2" fmla="*/ 0 w 520"/>
                <a:gd name="T3" fmla="*/ 512 h 512"/>
                <a:gd name="T4" fmla="*/ 0 60000 65536"/>
                <a:gd name="T5" fmla="*/ 0 60000 65536"/>
                <a:gd name="T6" fmla="*/ 0 w 520"/>
                <a:gd name="T7" fmla="*/ 0 h 512"/>
                <a:gd name="T8" fmla="*/ 520 w 520"/>
                <a:gd name="T9" fmla="*/ 512 h 5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0" h="512">
                  <a:moveTo>
                    <a:pt x="520" y="0"/>
                  </a:moveTo>
                  <a:lnTo>
                    <a:pt x="0" y="512"/>
                  </a:lnTo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1" name="Freeform 34"/>
            <p:cNvSpPr>
              <a:spLocks/>
            </p:cNvSpPr>
            <p:nvPr/>
          </p:nvSpPr>
          <p:spPr bwMode="auto">
            <a:xfrm>
              <a:off x="2553" y="1888"/>
              <a:ext cx="519" cy="528"/>
            </a:xfrm>
            <a:custGeom>
              <a:avLst/>
              <a:gdLst>
                <a:gd name="T0" fmla="*/ 519 w 519"/>
                <a:gd name="T1" fmla="*/ 0 h 528"/>
                <a:gd name="T2" fmla="*/ 0 w 519"/>
                <a:gd name="T3" fmla="*/ 528 h 528"/>
                <a:gd name="T4" fmla="*/ 0 60000 65536"/>
                <a:gd name="T5" fmla="*/ 0 60000 65536"/>
                <a:gd name="T6" fmla="*/ 0 w 519"/>
                <a:gd name="T7" fmla="*/ 0 h 528"/>
                <a:gd name="T8" fmla="*/ 519 w 519"/>
                <a:gd name="T9" fmla="*/ 528 h 52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9" h="528">
                  <a:moveTo>
                    <a:pt x="519" y="0"/>
                  </a:moveTo>
                  <a:lnTo>
                    <a:pt x="0" y="528"/>
                  </a:lnTo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2" name="Freeform 35"/>
            <p:cNvSpPr>
              <a:spLocks/>
            </p:cNvSpPr>
            <p:nvPr/>
          </p:nvSpPr>
          <p:spPr bwMode="auto">
            <a:xfrm>
              <a:off x="344" y="1912"/>
              <a:ext cx="496" cy="488"/>
            </a:xfrm>
            <a:custGeom>
              <a:avLst/>
              <a:gdLst>
                <a:gd name="T0" fmla="*/ 496 w 496"/>
                <a:gd name="T1" fmla="*/ 0 h 488"/>
                <a:gd name="T2" fmla="*/ 0 w 496"/>
                <a:gd name="T3" fmla="*/ 488 h 488"/>
                <a:gd name="T4" fmla="*/ 0 60000 65536"/>
                <a:gd name="T5" fmla="*/ 0 60000 65536"/>
                <a:gd name="T6" fmla="*/ 0 w 496"/>
                <a:gd name="T7" fmla="*/ 0 h 488"/>
                <a:gd name="T8" fmla="*/ 496 w 496"/>
                <a:gd name="T9" fmla="*/ 488 h 4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96" h="488">
                  <a:moveTo>
                    <a:pt x="496" y="0"/>
                  </a:moveTo>
                  <a:lnTo>
                    <a:pt x="0" y="488"/>
                  </a:lnTo>
                </a:path>
              </a:pathLst>
            </a:custGeom>
            <a:noFill/>
            <a:ln w="57150">
              <a:solidFill>
                <a:srgbClr val="008000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3" name="Freeform 43"/>
            <p:cNvSpPr>
              <a:spLocks/>
            </p:cNvSpPr>
            <p:nvPr/>
          </p:nvSpPr>
          <p:spPr bwMode="auto">
            <a:xfrm>
              <a:off x="344" y="3416"/>
              <a:ext cx="520" cy="512"/>
            </a:xfrm>
            <a:custGeom>
              <a:avLst/>
              <a:gdLst>
                <a:gd name="T0" fmla="*/ 520 w 520"/>
                <a:gd name="T1" fmla="*/ 0 h 512"/>
                <a:gd name="T2" fmla="*/ 0 w 520"/>
                <a:gd name="T3" fmla="*/ 512 h 512"/>
                <a:gd name="T4" fmla="*/ 0 60000 65536"/>
                <a:gd name="T5" fmla="*/ 0 60000 65536"/>
                <a:gd name="T6" fmla="*/ 0 w 520"/>
                <a:gd name="T7" fmla="*/ 0 h 512"/>
                <a:gd name="T8" fmla="*/ 520 w 520"/>
                <a:gd name="T9" fmla="*/ 512 h 5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20" h="512">
                  <a:moveTo>
                    <a:pt x="520" y="0"/>
                  </a:moveTo>
                  <a:lnTo>
                    <a:pt x="0" y="512"/>
                  </a:lnTo>
                </a:path>
              </a:pathLst>
            </a:custGeom>
            <a:noFill/>
            <a:ln w="57150">
              <a:solidFill>
                <a:srgbClr val="008000"/>
              </a:solidFill>
              <a:prstDash val="dash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529" name="Group 47"/>
          <p:cNvGrpSpPr>
            <a:grpSpLocks/>
          </p:cNvGrpSpPr>
          <p:nvPr/>
        </p:nvGrpSpPr>
        <p:grpSpPr bwMode="auto">
          <a:xfrm>
            <a:off x="25400" y="76200"/>
            <a:ext cx="9067800" cy="6705600"/>
            <a:chOff x="168" y="176"/>
            <a:chExt cx="5408" cy="3928"/>
          </a:xfrm>
        </p:grpSpPr>
        <p:sp>
          <p:nvSpPr>
            <p:cNvPr id="21532" name="Freeform 48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3" name="Freeform 49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4" name="Freeform 50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5" name="Freeform 51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mpd="tri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6" name="Freeform 52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7" name="Freeform 53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8" name="Freeform 54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9" name="Freeform 55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>
              <a:solidFill>
                <a:srgbClr val="0099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30" name="Text Box 16"/>
          <p:cNvSpPr txBox="1">
            <a:spLocks noChangeArrowheads="1"/>
          </p:cNvSpPr>
          <p:nvPr/>
        </p:nvSpPr>
        <p:spPr bwMode="auto">
          <a:xfrm>
            <a:off x="1981200" y="276225"/>
            <a:ext cx="5319713" cy="52322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У</a:t>
            </a:r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Arial" charset="0"/>
              </a:rPr>
              <a:t>параллелепипеда</a:t>
            </a:r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:</a:t>
            </a:r>
          </a:p>
        </p:txBody>
      </p:sp>
      <p:sp>
        <p:nvSpPr>
          <p:cNvPr id="21531" name="Rectangle 11"/>
          <p:cNvSpPr>
            <a:spLocks noChangeArrowheads="1"/>
          </p:cNvSpPr>
          <p:nvPr/>
        </p:nvSpPr>
        <p:spPr bwMode="auto">
          <a:xfrm>
            <a:off x="3656013" y="3506788"/>
            <a:ext cx="536575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lang="en-US" altLang="ru-RU" sz="3900" b="1" i="1">
                <a:solidFill>
                  <a:schemeClr val="tx2"/>
                </a:solidFill>
                <a:latin typeface="Times New Roman" pitchFamily="18" charset="0"/>
              </a:rPr>
              <a:t>c</a:t>
            </a:r>
            <a:r>
              <a:rPr lang="ru-RU" altLang="ru-RU" sz="39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3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3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63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63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500"/>
                                        <p:tgtEl>
                                          <p:spTgt spid="363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6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63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63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36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500"/>
                                        <p:tgtEl>
                                          <p:spTgt spid="36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500"/>
                                        <p:tgtEl>
                                          <p:spTgt spid="363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3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2" grpId="0" animBg="1"/>
      <p:bldP spid="363522" grpId="1" animBg="1"/>
      <p:bldP spid="363523" grpId="0" animBg="1"/>
      <p:bldP spid="363523" grpId="1" animBg="1"/>
      <p:bldP spid="363533" grpId="0" animBg="1"/>
      <p:bldP spid="363533" grpId="1" animBg="1"/>
      <p:bldP spid="363534" grpId="0" animBg="1"/>
      <p:bldP spid="363534" grpId="1" animBg="1"/>
      <p:bldP spid="363536" grpId="0"/>
      <p:bldP spid="363537" grpId="0"/>
      <p:bldP spid="363538" grpId="0"/>
      <p:bldP spid="363541" grpId="0"/>
      <p:bldP spid="363542" grpId="0"/>
      <p:bldP spid="15380" grpId="0"/>
      <p:bldP spid="15381" grpId="0"/>
      <p:bldP spid="15382" grpId="0"/>
      <p:bldP spid="363550" grpId="0"/>
      <p:bldP spid="3635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260648"/>
            <a:ext cx="67457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latin typeface="Impact" pitchFamily="34" charset="0"/>
              </a:rPr>
              <a:t>Практическая  работа</a:t>
            </a:r>
          </a:p>
        </p:txBody>
      </p:sp>
      <p:sp>
        <p:nvSpPr>
          <p:cNvPr id="50179" name="Прямоугольник 3"/>
          <p:cNvSpPr>
            <a:spLocks noChangeArrowheads="1"/>
          </p:cNvSpPr>
          <p:nvPr/>
        </p:nvSpPr>
        <p:spPr bwMode="auto">
          <a:xfrm>
            <a:off x="323850" y="1341438"/>
            <a:ext cx="85693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rgbClr val="002060"/>
                </a:solidFill>
                <a:latin typeface="Impact" panose="020B0806030902050204" pitchFamily="34" charset="0"/>
              </a:rPr>
              <a:t>Выполнив необходимые измерения, заполните таблицу и определите требуемые величины.</a:t>
            </a:r>
          </a:p>
        </p:txBody>
      </p:sp>
      <p:sp>
        <p:nvSpPr>
          <p:cNvPr id="5" name="Куб 4"/>
          <p:cNvSpPr/>
          <p:nvPr/>
        </p:nvSpPr>
        <p:spPr>
          <a:xfrm>
            <a:off x="755650" y="2708275"/>
            <a:ext cx="2087563" cy="3529013"/>
          </a:xfrm>
          <a:prstGeom prst="cube">
            <a:avLst/>
          </a:prstGeom>
          <a:solidFill>
            <a:srgbClr val="FFFF00"/>
          </a:solidFill>
          <a:ln>
            <a:solidFill>
              <a:srgbClr val="002060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0181" name="Rectangle 3"/>
          <p:cNvSpPr>
            <a:spLocks noChangeArrowheads="1"/>
          </p:cNvSpPr>
          <p:nvPr/>
        </p:nvSpPr>
        <p:spPr bwMode="auto">
          <a:xfrm>
            <a:off x="3276600" y="2963833"/>
            <a:ext cx="525621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5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ts val="1500"/>
              </a:spcBef>
              <a:buBlip>
                <a:blip r:embed="rId3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ts val="1500"/>
              </a:spcBef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ts val="1500"/>
              </a:spcBef>
              <a:spcAft>
                <a:spcPct val="0"/>
              </a:spcAft>
              <a:buBlip>
                <a:blip r:embed="rId2"/>
              </a:buBlip>
              <a:defRPr sz="16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Длина:   __________________см.</a:t>
            </a:r>
            <a:endParaRPr lang="ru-RU" altLang="ru-RU" b="1" dirty="0">
              <a:solidFill>
                <a:srgbClr val="00192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Ширина:_________________ см.</a:t>
            </a:r>
            <a:endParaRPr lang="ru-RU" altLang="ru-RU" b="1" dirty="0">
              <a:solidFill>
                <a:srgbClr val="0019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Высота:__________________ см. </a:t>
            </a:r>
            <a:endParaRPr lang="ru-RU" altLang="ru-RU" b="1" dirty="0">
              <a:solidFill>
                <a:srgbClr val="0019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Длина всех ребер прямоугольного параллелепипеда __ см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Площадь поверхности прямоугольного параллелепипеда: __________ см</a:t>
            </a:r>
            <a:r>
              <a:rPr lang="ru-RU" altLang="ru-RU" b="1" baseline="30000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ru-RU" altLang="ru-RU" b="1" dirty="0">
              <a:solidFill>
                <a:srgbClr val="0019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6. Объем прямоугольного параллелепипеда:     _______________см</a:t>
            </a:r>
            <a:r>
              <a:rPr lang="ru-RU" altLang="ru-RU" b="1" baseline="30000" dirty="0">
                <a:solidFill>
                  <a:srgbClr val="00192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ru-RU" altLang="ru-RU" b="1" dirty="0">
              <a:solidFill>
                <a:srgbClr val="0019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243888" y="5949950"/>
            <a:ext cx="649287" cy="71913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check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088" y="188640"/>
            <a:ext cx="6781800" cy="1224136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sz="4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4294967295"/>
          </p:nvPr>
        </p:nvSpPr>
        <p:spPr>
          <a:xfrm>
            <a:off x="683568" y="1196752"/>
            <a:ext cx="7975922" cy="4536504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>
                <a:solidFill>
                  <a:srgbClr val="00B050"/>
                </a:solidFill>
              </a:rPr>
              <a:t> </a:t>
            </a:r>
            <a:endParaRPr lang="ru-RU" sz="11200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http://900igr.net/up/datas/80359/008.jpg">
            <a:extLst>
              <a:ext uri="{FF2B5EF4-FFF2-40B4-BE49-F238E27FC236}">
                <a16:creationId xmlns:a16="http://schemas.microsoft.com/office/drawing/2014/main" id="{0D9A7E25-0BB7-6FA7-00E7-056D4BC3EB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7" t="24201"/>
          <a:stretch/>
        </p:blipFill>
        <p:spPr bwMode="auto">
          <a:xfrm>
            <a:off x="1403648" y="1772815"/>
            <a:ext cx="5965520" cy="386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250825" y="5876925"/>
            <a:ext cx="649288" cy="72072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55576" y="-5779"/>
            <a:ext cx="640080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успеха</a:t>
            </a:r>
          </a:p>
        </p:txBody>
      </p:sp>
    </p:spTree>
    <p:extLst>
      <p:ext uri="{BB962C8B-B14F-4D97-AF65-F5344CB8AC3E}">
        <p14:creationId xmlns:p14="http://schemas.microsoft.com/office/powerpoint/2010/main" val="327445385"/>
      </p:ext>
    </p:extLst>
  </p:cSld>
  <p:clrMapOvr>
    <a:masterClrMapping/>
  </p:clrMapOvr>
  <p:transition>
    <p:check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24924-3280-4EC4-BF6F-393560CC9E0C}" type="slidenum">
              <a:rPr lang="ru-RU" smtClean="0"/>
              <a:t>27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376" y="1768472"/>
            <a:ext cx="8229600" cy="841541"/>
          </a:xfr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0" cap="none" spc="0" normalizeH="0" baseline="0" noProof="0" dirty="0">
                <a:ln>
                  <a:noFill/>
                </a:ln>
                <a:solidFill>
                  <a:srgbClr val="B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п. 18, </a:t>
            </a:r>
            <a:r>
              <a:rPr kumimoji="0" lang="ru-RU" sz="4800" b="1" i="1" u="none" strike="noStrike" kern="0" cap="none" spc="0" normalizeH="0" baseline="0" noProof="0" dirty="0" err="1">
                <a:ln>
                  <a:noFill/>
                </a:ln>
                <a:solidFill>
                  <a:srgbClr val="B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повт</a:t>
            </a:r>
            <a:r>
              <a:rPr kumimoji="0" lang="ru-RU" sz="4800" b="1" i="1" u="none" strike="noStrike" kern="0" cap="none" spc="0" normalizeH="0" baseline="0" noProof="0" dirty="0">
                <a:ln>
                  <a:noFill/>
                </a:ln>
                <a:solidFill>
                  <a:srgbClr val="B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. п.9</a:t>
            </a:r>
            <a:r>
              <a:rPr lang="ru-RU" sz="4800" b="1" i="1" kern="0" dirty="0">
                <a:solidFill>
                  <a:srgbClr val="B00000"/>
                </a:solidFill>
                <a:latin typeface="Times New Roman"/>
                <a:ea typeface="+mn-ea"/>
                <a:cs typeface="Times New Roman"/>
              </a:rPr>
              <a:t>   </a:t>
            </a:r>
            <a:r>
              <a:rPr kumimoji="0" lang="ru-RU" sz="4800" b="1" i="1" u="none" strike="noStrike" kern="0" cap="none" spc="0" normalizeH="0" baseline="0" noProof="0" dirty="0">
                <a:ln>
                  <a:noFill/>
                </a:ln>
                <a:solidFill>
                  <a:srgbClr val="B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  <a:t>№ 12,14 стр.174 </a:t>
            </a:r>
            <a:br>
              <a:rPr kumimoji="0" lang="ru-RU" sz="4800" b="1" i="1" u="none" strike="noStrike" kern="0" cap="none" spc="0" normalizeH="0" baseline="0" noProof="0" dirty="0">
                <a:ln>
                  <a:noFill/>
                </a:ln>
                <a:solidFill>
                  <a:srgbClr val="B00000"/>
                </a:solidFill>
                <a:effectLst/>
                <a:uLnTx/>
                <a:uFillTx/>
                <a:latin typeface="Times New Roman"/>
                <a:ea typeface="+mn-ea"/>
                <a:cs typeface="Times New Roman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ДНС\Desktop\16.gif">
            <a:extLst>
              <a:ext uri="{FF2B5EF4-FFF2-40B4-BE49-F238E27FC236}">
                <a16:creationId xmlns:a16="http://schemas.microsoft.com/office/drawing/2014/main" id="{795DBFEC-F0B2-48D2-8332-1A0308FAE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1680" y="2691802"/>
            <a:ext cx="5328072" cy="339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C891EF-A931-49D2-B40A-9685A6537325}"/>
              </a:ext>
            </a:extLst>
          </p:cNvPr>
          <p:cNvSpPr txBox="1"/>
          <p:nvPr/>
        </p:nvSpPr>
        <p:spPr>
          <a:xfrm>
            <a:off x="1172096" y="845142"/>
            <a:ext cx="72323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5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 </a:t>
            </a:r>
            <a:r>
              <a:rPr kumimoji="0" lang="ru-RU" sz="5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Домашнее</a:t>
            </a:r>
            <a:r>
              <a:rPr kumimoji="0" lang="en-US" sz="5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 </a:t>
            </a:r>
            <a:r>
              <a:rPr kumimoji="0" lang="ru-RU" sz="5400" b="1" i="1" u="none" strike="noStrike" kern="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задание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41975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7ED895-3BE7-42D4-95D9-BF4C745E2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717032"/>
            <a:ext cx="8229600" cy="1079500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1241074"/>
            <a:ext cx="5826719" cy="16696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прямоугольного параллелепипеда.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051" name="Group 5">
            <a:extLst>
              <a:ext uri="{FF2B5EF4-FFF2-40B4-BE49-F238E27FC236}">
                <a16:creationId xmlns:a16="http://schemas.microsoft.com/office/drawing/2014/main" id="{532F5435-B05C-2E4A-4B74-A8445C2E37E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31419" y="3645024"/>
            <a:ext cx="3181932" cy="1971902"/>
            <a:chOff x="909" y="-157"/>
            <a:chExt cx="7059" cy="4163"/>
          </a:xfrm>
        </p:grpSpPr>
        <p:sp>
          <p:nvSpPr>
            <p:cNvPr id="2052" name="AutoShape 36">
              <a:extLst>
                <a:ext uri="{FF2B5EF4-FFF2-40B4-BE49-F238E27FC236}">
                  <a16:creationId xmlns:a16="http://schemas.microsoft.com/office/drawing/2014/main" id="{1AE6C4D3-30D4-1560-C2C3-EC95DAEB2B5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909" y="-157"/>
              <a:ext cx="7059" cy="4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ru-RU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53" name="Group 6">
              <a:extLst>
                <a:ext uri="{FF2B5EF4-FFF2-40B4-BE49-F238E27FC236}">
                  <a16:creationId xmlns:a16="http://schemas.microsoft.com/office/drawing/2014/main" id="{28A713B6-60BA-3E31-9807-97992EBC7E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0" y="1563"/>
              <a:ext cx="4393" cy="1526"/>
              <a:chOff x="2390" y="1563"/>
              <a:chExt cx="4393" cy="1654"/>
            </a:xfrm>
          </p:grpSpPr>
          <p:sp>
            <p:nvSpPr>
              <p:cNvPr id="2054" name="AutoShape 35">
                <a:extLst>
                  <a:ext uri="{FF2B5EF4-FFF2-40B4-BE49-F238E27FC236}">
                    <a16:creationId xmlns:a16="http://schemas.microsoft.com/office/drawing/2014/main" id="{56DDAAA8-A952-14A0-6FF4-BD35C26D3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392414" flipH="1">
                <a:off x="5083" y="2585"/>
                <a:ext cx="902" cy="359"/>
              </a:xfrm>
              <a:prstGeom prst="parallelogram">
                <a:avLst>
                  <a:gd name="adj" fmla="val 68595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5" name="AutoShape 34">
                <a:extLst>
                  <a:ext uri="{FF2B5EF4-FFF2-40B4-BE49-F238E27FC236}">
                    <a16:creationId xmlns:a16="http://schemas.microsoft.com/office/drawing/2014/main" id="{70D33817-C3A1-CD39-2814-A0C1FE3DC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392414" flipH="1">
                <a:off x="5802" y="2084"/>
                <a:ext cx="902" cy="359"/>
              </a:xfrm>
              <a:prstGeom prst="parallelogram">
                <a:avLst>
                  <a:gd name="adj" fmla="val 68595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6" name="AutoShape 33">
                <a:extLst>
                  <a:ext uri="{FF2B5EF4-FFF2-40B4-BE49-F238E27FC236}">
                    <a16:creationId xmlns:a16="http://schemas.microsoft.com/office/drawing/2014/main" id="{3F16ABCB-2FC9-E35A-56E1-0AAB39509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392414" flipH="1">
                <a:off x="5441" y="2335"/>
                <a:ext cx="903" cy="360"/>
              </a:xfrm>
              <a:prstGeom prst="parallelogram">
                <a:avLst>
                  <a:gd name="adj" fmla="val 68480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7" name="Rectangle 32">
                <a:extLst>
                  <a:ext uri="{FF2B5EF4-FFF2-40B4-BE49-F238E27FC236}">
                    <a16:creationId xmlns:a16="http://schemas.microsoft.com/office/drawing/2014/main" id="{98CC22BE-B4DE-66D7-200B-376223833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3" y="2565"/>
                <a:ext cx="591" cy="6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8" name="Rectangle 31">
                <a:extLst>
                  <a:ext uri="{FF2B5EF4-FFF2-40B4-BE49-F238E27FC236}">
                    <a16:creationId xmlns:a16="http://schemas.microsoft.com/office/drawing/2014/main" id="{81491C42-95C2-1FE0-41DD-B5FD20839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8" y="2565"/>
                <a:ext cx="593" cy="65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9" name="Rectangle 30">
                <a:extLst>
                  <a:ext uri="{FF2B5EF4-FFF2-40B4-BE49-F238E27FC236}">
                    <a16:creationId xmlns:a16="http://schemas.microsoft.com/office/drawing/2014/main" id="{38626ABA-986C-E30F-8A2E-E25B5EF3B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1" y="2565"/>
                <a:ext cx="592" cy="651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0" name="Rectangle 29">
                <a:extLst>
                  <a:ext uri="{FF2B5EF4-FFF2-40B4-BE49-F238E27FC236}">
                    <a16:creationId xmlns:a16="http://schemas.microsoft.com/office/drawing/2014/main" id="{A29F720F-1771-7E10-4CCD-250DBF7D4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0" y="2565"/>
                <a:ext cx="594" cy="65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1" name="Rectangle 28">
                <a:extLst>
                  <a:ext uri="{FF2B5EF4-FFF2-40B4-BE49-F238E27FC236}">
                    <a16:creationId xmlns:a16="http://schemas.microsoft.com/office/drawing/2014/main" id="{74D44E20-7684-1EFE-7EFE-A718C6C9A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564"/>
                <a:ext cx="594" cy="652"/>
              </a:xfrm>
              <a:prstGeom prst="rect">
                <a:avLst/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2" name="AutoShape 27">
                <a:extLst>
                  <a:ext uri="{FF2B5EF4-FFF2-40B4-BE49-F238E27FC236}">
                    <a16:creationId xmlns:a16="http://schemas.microsoft.com/office/drawing/2014/main" id="{B2E3E1C0-BFCF-664B-DBF6-E75DAE818D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392414" flipH="1">
                <a:off x="6149" y="1845"/>
                <a:ext cx="901" cy="359"/>
              </a:xfrm>
              <a:prstGeom prst="parallelogram">
                <a:avLst>
                  <a:gd name="adj" fmla="val 68518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3" name="AutoShape 26">
                <a:extLst>
                  <a:ext uri="{FF2B5EF4-FFF2-40B4-BE49-F238E27FC236}">
                    <a16:creationId xmlns:a16="http://schemas.microsoft.com/office/drawing/2014/main" id="{C2D13B83-1DB5-3347-D7B6-9EB28F7E6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3" y="2314"/>
                <a:ext cx="950" cy="251"/>
              </a:xfrm>
              <a:prstGeom prst="parallelogram">
                <a:avLst>
                  <a:gd name="adj" fmla="val 14501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4" name="AutoShape 25">
                <a:extLst>
                  <a:ext uri="{FF2B5EF4-FFF2-40B4-BE49-F238E27FC236}">
                    <a16:creationId xmlns:a16="http://schemas.microsoft.com/office/drawing/2014/main" id="{FA13D14B-24CF-2874-968F-13485536E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70" y="1815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5" name="AutoShape 24">
                <a:extLst>
                  <a:ext uri="{FF2B5EF4-FFF2-40B4-BE49-F238E27FC236}">
                    <a16:creationId xmlns:a16="http://schemas.microsoft.com/office/drawing/2014/main" id="{22218C15-41CF-C60E-7AC9-4887A7B6B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22" y="2065"/>
                <a:ext cx="949" cy="250"/>
              </a:xfrm>
              <a:prstGeom prst="parallelogram">
                <a:avLst>
                  <a:gd name="adj" fmla="val 145443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6" name="AutoShape 23">
                <a:extLst>
                  <a:ext uri="{FF2B5EF4-FFF2-40B4-BE49-F238E27FC236}">
                    <a16:creationId xmlns:a16="http://schemas.microsoft.com/office/drawing/2014/main" id="{0CE1B8CE-7D04-C031-91D2-A1C62C8720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1" y="2063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7" name="AutoShape 22">
                <a:extLst>
                  <a:ext uri="{FF2B5EF4-FFF2-40B4-BE49-F238E27FC236}">
                    <a16:creationId xmlns:a16="http://schemas.microsoft.com/office/drawing/2014/main" id="{BDD35992-5BA8-FCF3-07A8-60753157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" y="2065"/>
                <a:ext cx="949" cy="250"/>
              </a:xfrm>
              <a:prstGeom prst="parallelogram">
                <a:avLst>
                  <a:gd name="adj" fmla="val 145443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8" name="AutoShape 21">
                <a:extLst>
                  <a:ext uri="{FF2B5EF4-FFF2-40B4-BE49-F238E27FC236}">
                    <a16:creationId xmlns:a16="http://schemas.microsoft.com/office/drawing/2014/main" id="{842D5456-0170-E9E6-7295-8BF0743F7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0" y="2063"/>
                <a:ext cx="951" cy="250"/>
              </a:xfrm>
              <a:prstGeom prst="parallelogram">
                <a:avLst>
                  <a:gd name="adj" fmla="val 14575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69" name="AutoShape 20">
                <a:extLst>
                  <a:ext uri="{FF2B5EF4-FFF2-40B4-BE49-F238E27FC236}">
                    <a16:creationId xmlns:a16="http://schemas.microsoft.com/office/drawing/2014/main" id="{D0DDB9DF-099E-BB34-69A1-A5DC0B0C3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063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0" name="AutoShape 19">
                <a:extLst>
                  <a:ext uri="{FF2B5EF4-FFF2-40B4-BE49-F238E27FC236}">
                    <a16:creationId xmlns:a16="http://schemas.microsoft.com/office/drawing/2014/main" id="{1EF64D55-8238-F798-3329-32BC71982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0" y="2315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1" name="AutoShape 18">
                <a:extLst>
                  <a:ext uri="{FF2B5EF4-FFF2-40B4-BE49-F238E27FC236}">
                    <a16:creationId xmlns:a16="http://schemas.microsoft.com/office/drawing/2014/main" id="{860DB63E-E6E7-B1A0-4937-25B573E2A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315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2" name="AutoShape 17">
                <a:extLst>
                  <a:ext uri="{FF2B5EF4-FFF2-40B4-BE49-F238E27FC236}">
                    <a16:creationId xmlns:a16="http://schemas.microsoft.com/office/drawing/2014/main" id="{3102CDB0-0DF8-1567-F218-7D9D041F9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9" y="2315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3" name="AutoShape 16">
                <a:extLst>
                  <a:ext uri="{FF2B5EF4-FFF2-40B4-BE49-F238E27FC236}">
                    <a16:creationId xmlns:a16="http://schemas.microsoft.com/office/drawing/2014/main" id="{644A8E2B-9005-415A-7569-EDAA5D218B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1" y="2314"/>
                <a:ext cx="951" cy="250"/>
              </a:xfrm>
              <a:prstGeom prst="parallelogram">
                <a:avLst>
                  <a:gd name="adj" fmla="val 145750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7" name="AutoShape 15">
                <a:extLst>
                  <a:ext uri="{FF2B5EF4-FFF2-40B4-BE49-F238E27FC236}">
                    <a16:creationId xmlns:a16="http://schemas.microsoft.com/office/drawing/2014/main" id="{14BA97A6-AC3D-E35F-07C3-24C6888EF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8" y="1564"/>
                <a:ext cx="951" cy="251"/>
              </a:xfrm>
              <a:prstGeom prst="parallelogram">
                <a:avLst>
                  <a:gd name="adj" fmla="val 145169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8" name="AutoShape 14">
                <a:extLst>
                  <a:ext uri="{FF2B5EF4-FFF2-40B4-BE49-F238E27FC236}">
                    <a16:creationId xmlns:a16="http://schemas.microsoft.com/office/drawing/2014/main" id="{6EA25B06-BE68-5E2E-61F6-AF4521A89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41" y="1563"/>
                <a:ext cx="951" cy="250"/>
              </a:xfrm>
              <a:prstGeom prst="parallelogram">
                <a:avLst>
                  <a:gd name="adj" fmla="val 14575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79" name="AutoShape 13">
                <a:extLst>
                  <a:ext uri="{FF2B5EF4-FFF2-40B4-BE49-F238E27FC236}">
                    <a16:creationId xmlns:a16="http://schemas.microsoft.com/office/drawing/2014/main" id="{8DEC12FE-03FF-60FC-B2DC-6F1D17915D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3" y="1563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0" name="AutoShape 12">
                <a:extLst>
                  <a:ext uri="{FF2B5EF4-FFF2-40B4-BE49-F238E27FC236}">
                    <a16:creationId xmlns:a16="http://schemas.microsoft.com/office/drawing/2014/main" id="{314CE13D-BB9B-42CC-E157-936B5AFF2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8" y="1563"/>
                <a:ext cx="951" cy="250"/>
              </a:xfrm>
              <a:prstGeom prst="parallelogram">
                <a:avLst>
                  <a:gd name="adj" fmla="val 145750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1" name="AutoShape 11">
                <a:extLst>
                  <a:ext uri="{FF2B5EF4-FFF2-40B4-BE49-F238E27FC236}">
                    <a16:creationId xmlns:a16="http://schemas.microsoft.com/office/drawing/2014/main" id="{2FDEE2F7-9080-CAB1-D974-AE37292D9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3" y="1563"/>
                <a:ext cx="949" cy="250"/>
              </a:xfrm>
              <a:prstGeom prst="parallelogram">
                <a:avLst>
                  <a:gd name="adj" fmla="val 14544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2" name="AutoShape 10">
                <a:extLst>
                  <a:ext uri="{FF2B5EF4-FFF2-40B4-BE49-F238E27FC236}">
                    <a16:creationId xmlns:a16="http://schemas.microsoft.com/office/drawing/2014/main" id="{2DC90D5E-66AE-DD3B-9D3F-967995095C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3" y="1813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3" name="AutoShape 9">
                <a:extLst>
                  <a:ext uri="{FF2B5EF4-FFF2-40B4-BE49-F238E27FC236}">
                    <a16:creationId xmlns:a16="http://schemas.microsoft.com/office/drawing/2014/main" id="{2B227368-B8AB-932A-09AC-E002223B2B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1" y="1813"/>
                <a:ext cx="950" cy="250"/>
              </a:xfrm>
              <a:prstGeom prst="parallelogram">
                <a:avLst>
                  <a:gd name="adj" fmla="val 145596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4" name="AutoShape 8">
                <a:extLst>
                  <a:ext uri="{FF2B5EF4-FFF2-40B4-BE49-F238E27FC236}">
                    <a16:creationId xmlns:a16="http://schemas.microsoft.com/office/drawing/2014/main" id="{14576512-9BF0-70FF-1085-7BF91DCD9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6" y="1813"/>
                <a:ext cx="952" cy="250"/>
              </a:xfrm>
              <a:prstGeom prst="parallelogram">
                <a:avLst>
                  <a:gd name="adj" fmla="val 145903"/>
                </a:avLst>
              </a:prstGeom>
              <a:solidFill>
                <a:srgbClr val="3366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85" name="AutoShape 7">
                <a:extLst>
                  <a:ext uri="{FF2B5EF4-FFF2-40B4-BE49-F238E27FC236}">
                    <a16:creationId xmlns:a16="http://schemas.microsoft.com/office/drawing/2014/main" id="{3B207B85-BFFA-974B-C3F7-4B4241260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4" y="1813"/>
                <a:ext cx="949" cy="250"/>
              </a:xfrm>
              <a:prstGeom prst="parallelogram">
                <a:avLst>
                  <a:gd name="adj" fmla="val 14544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086" name="AutoShape 38">
            <a:extLst>
              <a:ext uri="{FF2B5EF4-FFF2-40B4-BE49-F238E27FC236}">
                <a16:creationId xmlns:a16="http://schemas.microsoft.com/office/drawing/2014/main" id="{81D7CBBB-7DB6-2597-3C68-0EF4AD6A6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9262" y="3669129"/>
            <a:ext cx="2268537" cy="2808287"/>
          </a:xfrm>
          <a:prstGeom prst="cube">
            <a:avLst>
              <a:gd name="adj" fmla="val 25000"/>
            </a:avLst>
          </a:prstGeom>
          <a:solidFill>
            <a:srgbClr val="CBFB9B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05821"/>
      </p:ext>
    </p:extLst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4" y="158212"/>
            <a:ext cx="8760711" cy="6541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06" y="1484784"/>
            <a:ext cx="7828316" cy="406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50872"/>
      </p:ext>
    </p:extLst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9699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24975" cy="6858000"/>
          </a:xfrm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>
            <a:off x="2566740" y="4287831"/>
            <a:ext cx="2402160" cy="2402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86000">
                <a:srgbClr val="AC0000"/>
              </a:gs>
              <a:gs pos="22000">
                <a:schemeClr val="tx1"/>
              </a:gs>
              <a:gs pos="87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277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693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0595" y="332656"/>
            <a:ext cx="5826719" cy="164630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/>
              <a:t>Классная работа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7200800" cy="259228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i="1" dirty="0">
                <a:solidFill>
                  <a:schemeClr val="accent1">
                    <a:lumMod val="50000"/>
                  </a:schemeClr>
                </a:solidFill>
              </a:rPr>
              <a:t>Решение задач по теме: «Объем прямоугольного параллелепипеда»</a:t>
            </a:r>
          </a:p>
        </p:txBody>
      </p:sp>
    </p:spTree>
  </p:cSld>
  <p:clrMapOvr>
    <a:masterClrMapping/>
  </p:clrMapOvr>
  <p:transition>
    <p:check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68A33A-78BF-491B-8C80-86129D70F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2062" y="215029"/>
            <a:ext cx="7242346" cy="621683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домашнюю работу</a:t>
            </a:r>
            <a:endParaRPr lang="ru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0CABF706-4405-5D79-468B-11151FC8EA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8875439"/>
              </p:ext>
            </p:extLst>
          </p:nvPr>
        </p:nvGraphicFramePr>
        <p:xfrm>
          <a:off x="467545" y="672229"/>
          <a:ext cx="7992886" cy="6051066"/>
        </p:xfrm>
        <a:graphic>
          <a:graphicData uri="http://schemas.openxmlformats.org/drawingml/2006/table">
            <a:tbl>
              <a:tblPr firstRow="1" firstCol="1" bandRow="1"/>
              <a:tblGrid>
                <a:gridCol w="925593">
                  <a:extLst>
                    <a:ext uri="{9D8B030D-6E8A-4147-A177-3AD203B41FA5}">
                      <a16:colId xmlns:a16="http://schemas.microsoft.com/office/drawing/2014/main" val="1898077370"/>
                    </a:ext>
                  </a:extLst>
                </a:gridCol>
                <a:gridCol w="2982912">
                  <a:extLst>
                    <a:ext uri="{9D8B030D-6E8A-4147-A177-3AD203B41FA5}">
                      <a16:colId xmlns:a16="http://schemas.microsoft.com/office/drawing/2014/main" val="3639177689"/>
                    </a:ext>
                  </a:extLst>
                </a:gridCol>
                <a:gridCol w="1940571">
                  <a:extLst>
                    <a:ext uri="{9D8B030D-6E8A-4147-A177-3AD203B41FA5}">
                      <a16:colId xmlns:a16="http://schemas.microsoft.com/office/drawing/2014/main" val="2692152363"/>
                    </a:ext>
                  </a:extLst>
                </a:gridCol>
                <a:gridCol w="2143810">
                  <a:extLst>
                    <a:ext uri="{9D8B030D-6E8A-4147-A177-3AD203B41FA5}">
                      <a16:colId xmlns:a16="http://schemas.microsoft.com/office/drawing/2014/main" val="3994695085"/>
                    </a:ext>
                  </a:extLst>
                </a:gridCol>
              </a:tblGrid>
              <a:tr h="334476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Домашняя работа    Найди ошибку !</a:t>
                      </a:r>
                      <a:endParaRPr lang="ru-RU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170465"/>
                  </a:ext>
                </a:extLst>
              </a:tr>
              <a:tr h="4199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5578575"/>
                  </a:ext>
                </a:extLst>
              </a:tr>
              <a:tr h="2174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Прямоугольный параллелепипед имеет измерения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8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8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Этот параллелепипед сложен из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кубиков. Его объём равен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28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 основания равна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а площадь левой боковой грани </a:t>
                      </a:r>
                      <a:r>
                        <a:rPr lang="ru-RU" sz="2800" u="sng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28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4096921"/>
                  </a:ext>
                </a:extLst>
              </a:tr>
              <a:tr h="8517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21 см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б)40 см</a:t>
                      </a:r>
                      <a:r>
                        <a:rPr lang="ru-RU" sz="2800" kern="0" baseline="30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в) 184 см</a:t>
                      </a:r>
                      <a:r>
                        <a:rPr lang="ru-RU" sz="2800" kern="0" baseline="30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г) 68 см,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531168"/>
                  </a:ext>
                </a:extLst>
              </a:tr>
              <a:tr h="41102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а) 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б) неверно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в) 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153244"/>
                  </a:ext>
                </a:extLst>
              </a:tr>
              <a:tr h="411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г) неверно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д) неверно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е) 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570679"/>
                  </a:ext>
                </a:extLst>
              </a:tr>
              <a:tr h="411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ж) неверно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з) неверно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и) верно</a:t>
                      </a:r>
                      <a:endParaRPr lang="ru-RU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70051"/>
                  </a:ext>
                </a:extLst>
              </a:tr>
              <a:tr h="4199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3549268"/>
                  </a:ext>
                </a:extLst>
              </a:tr>
              <a:tr h="4199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b="1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kern="0" dirty="0">
                          <a:effectLst/>
                          <a:latin typeface="Bookman Old Style" panose="0205060405050502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4691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92529463-5EFB-3839-940B-C987264E4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371627"/>
      </p:ext>
    </p:extLst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solidFill>
          <a:schemeClr val="accent1"/>
        </a:solidFill>
        <a:ln w="317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skola</Template>
  <TotalTime>1035</TotalTime>
  <Words>474</Words>
  <Application>Microsoft Office PowerPoint</Application>
  <PresentationFormat>Экран (4:3)</PresentationFormat>
  <Paragraphs>98</Paragraphs>
  <Slides>29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29</vt:i4>
      </vt:variant>
    </vt:vector>
  </HeadingPairs>
  <TitlesOfParts>
    <vt:vector size="43" baseType="lpstr">
      <vt:lpstr>Arial</vt:lpstr>
      <vt:lpstr>Arial Narrow</vt:lpstr>
      <vt:lpstr>Bookman Old Style</vt:lpstr>
      <vt:lpstr>Calibri</vt:lpstr>
      <vt:lpstr>Cambria</vt:lpstr>
      <vt:lpstr>Impact</vt:lpstr>
      <vt:lpstr>Times New Roman</vt:lpstr>
      <vt:lpstr>Trebuchet MS</vt:lpstr>
      <vt:lpstr>Wingdings</vt:lpstr>
      <vt:lpstr>Wingdings 3</vt:lpstr>
      <vt:lpstr>Оформление по умолчанию</vt:lpstr>
      <vt:lpstr>1_Аспект</vt:lpstr>
      <vt:lpstr>Аспект</vt:lpstr>
      <vt:lpstr>2_Тема Office</vt:lpstr>
      <vt:lpstr>Презентация PowerPoint</vt:lpstr>
      <vt:lpstr>Презентация PowerPoint</vt:lpstr>
      <vt:lpstr>Объем прямоугольного параллелепипеда. 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Классная работа</vt:lpstr>
      <vt:lpstr>Проверим домашнюю работу</vt:lpstr>
      <vt:lpstr>Презентация PowerPoint</vt:lpstr>
      <vt:lpstr>Прямоугольный параллелепипед</vt:lpstr>
      <vt:lpstr>Свойства объема</vt:lpstr>
      <vt:lpstr>Найдите объёмы фигур</vt:lpstr>
      <vt:lpstr>Презентация PowerPoint</vt:lpstr>
      <vt:lpstr>Презентация PowerPoint</vt:lpstr>
      <vt:lpstr>Единицы измерения объема</vt:lpstr>
      <vt:lpstr>Меры объема</vt:lpstr>
      <vt:lpstr>       Высота кабинета 3 м, ширина 7 м, и длина 8 м. Сколько кубических метров воздуха находится в кабинете?  </vt:lpstr>
      <vt:lpstr>       Высота кабинета 3 м, ширина 7 м, и длина 8 м. Сколько кубических метров воздуха находится в комнате?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Физкультминутка</vt:lpstr>
      <vt:lpstr>Критерии успеха</vt:lpstr>
      <vt:lpstr>п. 18, повт. п.9   № 12,14 стр.174  </vt:lpstr>
      <vt:lpstr>Презентация PowerPoint</vt:lpstr>
      <vt:lpstr>Спасибо за урок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-L-</dc:creator>
  <cp:lastModifiedBy>Татьяна Татьяна</cp:lastModifiedBy>
  <cp:revision>97</cp:revision>
  <dcterms:created xsi:type="dcterms:W3CDTF">2011-12-12T16:34:03Z</dcterms:created>
  <dcterms:modified xsi:type="dcterms:W3CDTF">2023-05-14T19:06:59Z</dcterms:modified>
</cp:coreProperties>
</file>